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79" r:id="rId2"/>
    <p:sldId id="499" r:id="rId3"/>
    <p:sldId id="390" r:id="rId4"/>
    <p:sldId id="500" r:id="rId5"/>
    <p:sldId id="516" r:id="rId6"/>
    <p:sldId id="391" r:id="rId7"/>
    <p:sldId id="467" r:id="rId8"/>
    <p:sldId id="392" r:id="rId9"/>
    <p:sldId id="466" r:id="rId10"/>
    <p:sldId id="394" r:id="rId11"/>
    <p:sldId id="507" r:id="rId12"/>
    <p:sldId id="513" r:id="rId13"/>
    <p:sldId id="514" r:id="rId14"/>
    <p:sldId id="515" r:id="rId15"/>
    <p:sldId id="483" r:id="rId16"/>
    <p:sldId id="484" r:id="rId17"/>
    <p:sldId id="502" r:id="rId18"/>
    <p:sldId id="501" r:id="rId19"/>
    <p:sldId id="397" r:id="rId20"/>
    <p:sldId id="398" r:id="rId21"/>
    <p:sldId id="399" r:id="rId22"/>
    <p:sldId id="400" r:id="rId23"/>
    <p:sldId id="401" r:id="rId24"/>
    <p:sldId id="402" r:id="rId25"/>
    <p:sldId id="404" r:id="rId26"/>
    <p:sldId id="403" r:id="rId27"/>
    <p:sldId id="437" r:id="rId28"/>
    <p:sldId id="438" r:id="rId29"/>
    <p:sldId id="453" r:id="rId30"/>
    <p:sldId id="405" r:id="rId31"/>
    <p:sldId id="396" r:id="rId32"/>
    <p:sldId id="509" r:id="rId33"/>
    <p:sldId id="409" r:id="rId34"/>
    <p:sldId id="488" r:id="rId35"/>
    <p:sldId id="454" r:id="rId36"/>
    <p:sldId id="410" r:id="rId37"/>
    <p:sldId id="417" r:id="rId38"/>
    <p:sldId id="418" r:id="rId39"/>
    <p:sldId id="419" r:id="rId40"/>
    <p:sldId id="421" r:id="rId41"/>
    <p:sldId id="491" r:id="rId42"/>
    <p:sldId id="423" r:id="rId43"/>
    <p:sldId id="494" r:id="rId44"/>
    <p:sldId id="436" r:id="rId45"/>
    <p:sldId id="518" r:id="rId46"/>
    <p:sldId id="505" r:id="rId47"/>
    <p:sldId id="424" r:id="rId48"/>
    <p:sldId id="485" r:id="rId49"/>
    <p:sldId id="426" r:id="rId50"/>
    <p:sldId id="428" r:id="rId51"/>
    <p:sldId id="431" r:id="rId52"/>
    <p:sldId id="451" r:id="rId53"/>
    <p:sldId id="439" r:id="rId54"/>
    <p:sldId id="440" r:id="rId55"/>
    <p:sldId id="441" r:id="rId56"/>
    <p:sldId id="442" r:id="rId57"/>
    <p:sldId id="487" r:id="rId58"/>
    <p:sldId id="486" r:id="rId59"/>
    <p:sldId id="458" r:id="rId60"/>
    <p:sldId id="443" r:id="rId61"/>
    <p:sldId id="444" r:id="rId62"/>
    <p:sldId id="490" r:id="rId63"/>
    <p:sldId id="489" r:id="rId64"/>
    <p:sldId id="445" r:id="rId65"/>
    <p:sldId id="496" r:id="rId66"/>
    <p:sldId id="512" r:id="rId67"/>
    <p:sldId id="462" r:id="rId68"/>
    <p:sldId id="498" r:id="rId69"/>
    <p:sldId id="464" r:id="rId70"/>
    <p:sldId id="506" r:id="rId71"/>
    <p:sldId id="463" r:id="rId7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имур Юсупов" initials="ТЮ" lastIdx="1" clrIdx="0">
    <p:extLst>
      <p:ext uri="{19B8F6BF-5375-455C-9EA6-DF929625EA0E}">
        <p15:presenceInfo xmlns:p15="http://schemas.microsoft.com/office/powerpoint/2012/main" userId="7bd5cf42809ed4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434" autoAdjust="0"/>
  </p:normalViewPr>
  <p:slideViewPr>
    <p:cSldViewPr>
      <p:cViewPr varScale="1">
        <p:scale>
          <a:sx n="111" d="100"/>
          <a:sy n="111" d="100"/>
        </p:scale>
        <p:origin x="15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374E3892-8285-4224-94E5-1A4C94EF13F5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FD285136-41B6-4FC1-B865-A19C296CC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843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1457B3AC-A186-4EDF-BBD4-A98DB03422C9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DE9025E5-C72A-4005-B9DE-C4132632D1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302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6962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91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0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1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297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20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BB8F-C0E3-4AE1-AFA2-494F81AD8D0F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87E7-972E-4F69-85B6-F8CC9CD8079D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C7-6EAC-48B7-9E8A-C4FF7C8BD7ED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535E-3E10-4E31-9486-38A939200623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0A67-AF6C-49F1-859F-54FCC2344A3B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FDBAD-4F66-4653-A50F-580169263FF3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C20A-45B0-4363-90C1-1DA60FE787DF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17981-76AA-412C-9172-A92145A770C2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03F4-A2C0-43B8-8F3B-28C62250BE26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092F-1B80-4788-B75D-E85C4E3B46D4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0B45-6D39-4AE5-B5CC-2A6EDAFD8B59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882">
              <a:srgbClr val="CBDAEC"/>
            </a:gs>
            <a:gs pos="56765">
              <a:srgbClr val="CBDAEC"/>
            </a:gs>
            <a:gs pos="95000">
              <a:srgbClr val="CBDAEC"/>
            </a:gs>
            <a:gs pos="56062">
              <a:srgbClr val="CCDAEC"/>
            </a:gs>
            <a:gs pos="55125">
              <a:srgbClr val="CDDBED"/>
            </a:gs>
            <a:gs pos="53250">
              <a:srgbClr val="D0DDEE"/>
            </a:gs>
            <a:gs pos="62000">
              <a:srgbClr val="D5E1F0"/>
            </a:gs>
            <a:gs pos="42000">
              <a:srgbClr val="E0E9F4"/>
            </a:gs>
            <a:gs pos="27000">
              <a:schemeClr val="accent1">
                <a:lumMod val="5000"/>
                <a:lumOff val="95000"/>
              </a:schemeClr>
            </a:gs>
            <a:gs pos="82000">
              <a:schemeClr val="accent1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95056-AFC8-47B5-A83D-A1335A02CC27}" type="datetime1">
              <a:rPr lang="ru-RU" smtClean="0"/>
              <a:pPr/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p-okirt.ru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678071"/>
            <a:ext cx="828092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Годовое общее собрание членов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Саморегулируемой организации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«Ассоциация кадастровых инженеров Поволжья» по итогам 2017 года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г. Казань, 17.05.2018г.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1381" y="692696"/>
            <a:ext cx="6842619" cy="18081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</a:pP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Саморегулируемая организация </a:t>
            </a:r>
          </a:p>
          <a:p>
            <a:pPr algn="ctr">
              <a:spcAft>
                <a:spcPts val="500"/>
              </a:spcAft>
            </a:pP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«Ассоциация кадастровых </a:t>
            </a:r>
          </a:p>
          <a:p>
            <a:pPr algn="ctr">
              <a:spcAft>
                <a:spcPts val="500"/>
              </a:spcAft>
            </a:pP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инженеров Поволжья»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Утверждаемый логоти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611560" y="548680"/>
            <a:ext cx="2049861" cy="155995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556" y="1556792"/>
            <a:ext cx="799288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Вступительное слово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Костин Артем Петрович</a:t>
            </a:r>
          </a:p>
          <a:p>
            <a:pPr indent="457200"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Заместитель руководителя Управления Росреестра по Республике Татарстан</a:t>
            </a:r>
          </a:p>
          <a:p>
            <a:pPr indent="457200" algn="ctr"/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11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3204" y="260648"/>
            <a:ext cx="8229600" cy="604401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 №1 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sz="2800" dirty="0">
              <a:solidFill>
                <a:srgbClr val="FF0000"/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800" b="1" dirty="0"/>
              <a:t>Утверждение состава счетной комиссии 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800" b="1" dirty="0"/>
              <a:t>и кандидатуры секретаря собрания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ru-RU" sz="2800" dirty="0"/>
          </a:p>
          <a:p>
            <a:pPr marL="0" lvl="0" indent="0" algn="just">
              <a:spcBef>
                <a:spcPts val="0"/>
              </a:spcBef>
              <a:buNone/>
            </a:pPr>
            <a:r>
              <a:rPr lang="ru-RU" sz="2400" u="sng" dirty="0"/>
              <a:t>Секретарь собрания:</a:t>
            </a:r>
          </a:p>
          <a:p>
            <a:pPr algn="just"/>
            <a:r>
              <a:rPr lang="ru-RU" sz="2400" i="1" dirty="0"/>
              <a:t>Савельев Вадим Петрович </a:t>
            </a:r>
            <a:r>
              <a:rPr lang="ru-RU" sz="2400" dirty="0"/>
              <a:t>– исполнительный директор Ассоциации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r>
              <a:rPr lang="ru-RU" sz="2400" u="sng" dirty="0"/>
              <a:t>Счетная комиссия:</a:t>
            </a:r>
          </a:p>
          <a:p>
            <a:pPr algn="just"/>
            <a:r>
              <a:rPr lang="ru-RU" sz="2400" i="1" dirty="0" err="1"/>
              <a:t>Хлопкова</a:t>
            </a:r>
            <a:r>
              <a:rPr lang="ru-RU" sz="2400" i="1" dirty="0"/>
              <a:t> Лидия Николаевна </a:t>
            </a:r>
            <a:r>
              <a:rPr lang="ru-RU" sz="2400" dirty="0"/>
              <a:t>- начальник отдела ведения реестра и кадровой работы Ассоциации, председатель комиссии</a:t>
            </a:r>
          </a:p>
          <a:p>
            <a:pPr algn="just"/>
            <a:r>
              <a:rPr lang="ru-RU" sz="2400" i="1" dirty="0"/>
              <a:t>Бакулина Алина Вадимовна </a:t>
            </a:r>
            <a:r>
              <a:rPr lang="ru-RU" sz="2400" dirty="0"/>
              <a:t>– специалист отдела ведения реестра и кадровой работы Ассоциации</a:t>
            </a:r>
          </a:p>
          <a:p>
            <a:pPr marL="0" indent="0" algn="ctr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9287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196752"/>
            <a:ext cx="799288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Отчет исполнительного директора по итогам деятельности за 2017 год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Савельев Вадим Петрович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Исполнительный директор СРО АКИ «Поволжье»</a:t>
            </a:r>
          </a:p>
          <a:p>
            <a:pPr indent="457200" algn="ctr"/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4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Анкетирование членов СРО АКИ «Поволжье»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836712"/>
            <a:ext cx="8928992" cy="5289451"/>
          </a:xfrm>
        </p:spPr>
        <p:txBody>
          <a:bodyPr>
            <a:normAutofit/>
          </a:bodyPr>
          <a:lstStyle/>
          <a:p>
            <a:pPr marL="442913" indent="0" algn="just" defTabSz="896938">
              <a:spcAft>
                <a:spcPts val="360"/>
              </a:spcAft>
              <a:buNone/>
              <a:tabLst>
                <a:tab pos="534988" algn="l"/>
                <a:tab pos="628650" algn="l"/>
              </a:tabLst>
            </a:pPr>
            <a:endParaRPr lang="ru-RU" sz="6800" dirty="0"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B431E0-4786-4A70-9ABE-DCD3DD256A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60" t="5909" r="7134" b="9826"/>
          <a:stretch/>
        </p:blipFill>
        <p:spPr>
          <a:xfrm>
            <a:off x="216728" y="692696"/>
            <a:ext cx="4139248" cy="59469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F444D9-60DB-44B4-90C7-755CC47E5E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24" t="3467" r="5461" b="19406"/>
          <a:stretch/>
        </p:blipFill>
        <p:spPr>
          <a:xfrm>
            <a:off x="4572000" y="692695"/>
            <a:ext cx="4556991" cy="597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93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908720"/>
            <a:ext cx="828092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 №2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отчет о результатах деятельности Ассоциации за 2017 год,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отчет об исполнении сметы на 2017 год,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годовая бухгалтерская отчетность Ассоциации за 2017 год, 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аудиторское заключение по итогам 2017 года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260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192688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200" dirty="0"/>
              <a:t>Не позднее чем за  20 рабочих дней до дня проведения собрания всем членам Ассоциации было направлено официальное приглашение. </a:t>
            </a:r>
            <a:endParaRPr lang="ru-RU" sz="2200" dirty="0">
              <a:solidFill>
                <a:srgbClr val="FF0000"/>
              </a:solidFill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200" dirty="0"/>
              <a:t>Материалы к собранию размещены на главной странице сайта (в том числе, указанные 4 документа) и у Вас была возможность с ними ознакомиться.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A74431-4D2E-4079-974C-B0CBA91D64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8" t="6600" r="24013" b="40200"/>
          <a:stretch/>
        </p:blipFill>
        <p:spPr>
          <a:xfrm>
            <a:off x="755576" y="2420889"/>
            <a:ext cx="7647610" cy="427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45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404664"/>
            <a:ext cx="8229600" cy="6044018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600" dirty="0"/>
              <a:t>На прошлом общем годовом собрании Ассоциации 18.05.2017г. были утверждены приоритетные направления работы СРО на 2017 год. </a:t>
            </a: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endParaRPr lang="ru-RU" sz="2600" dirty="0">
              <a:solidFill>
                <a:srgbClr val="FF0000"/>
              </a:solidFill>
            </a:endParaRPr>
          </a:p>
          <a:p>
            <a:pPr marL="0" indent="457200" algn="ctr">
              <a:buNone/>
            </a:pPr>
            <a:r>
              <a:rPr lang="ru-RU" sz="2800" b="1" dirty="0"/>
              <a:t>Они в целом выполнены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6" b="15288"/>
          <a:stretch/>
        </p:blipFill>
        <p:spPr>
          <a:xfrm>
            <a:off x="953852" y="1916832"/>
            <a:ext cx="730830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08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404664"/>
            <a:ext cx="8229600" cy="6192688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800" b="1" dirty="0"/>
              <a:t>    </a:t>
            </a:r>
            <a:r>
              <a:rPr lang="ru-RU" sz="2800" dirty="0">
                <a:solidFill>
                  <a:srgbClr val="FF0000"/>
                </a:solidFill>
              </a:rPr>
              <a:t>Отчет исполнительного директора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800" dirty="0">
                <a:solidFill>
                  <a:srgbClr val="FF0000"/>
                </a:solidFill>
              </a:rPr>
              <a:t> о результатах деятельности</a:t>
            </a:r>
          </a:p>
          <a:p>
            <a:pPr marL="0" lvl="0" indent="0" algn="ctr">
              <a:spcBef>
                <a:spcPts val="0"/>
              </a:spcBef>
              <a:buNone/>
            </a:pPr>
            <a:r>
              <a:rPr lang="ru-RU" sz="2800" dirty="0">
                <a:solidFill>
                  <a:srgbClr val="FF0000"/>
                </a:solidFill>
              </a:rPr>
              <a:t>Ассоциации за 2017 год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ru-RU" sz="2800" dirty="0">
              <a:solidFill>
                <a:srgbClr val="FF0000"/>
              </a:solidFill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ru-RU" sz="2800" dirty="0">
              <a:solidFill>
                <a:srgbClr val="FF0000"/>
              </a:solidFill>
            </a:endParaRPr>
          </a:p>
          <a:p>
            <a:pPr marL="0" indent="457200" algn="just">
              <a:buNone/>
            </a:pPr>
            <a:r>
              <a:rPr lang="ru-RU" sz="2800" dirty="0"/>
              <a:t>1) </a:t>
            </a:r>
            <a:r>
              <a:rPr lang="ru-RU" sz="2800" b="1" dirty="0"/>
              <a:t>Сохранить и увеличить численность членов Ассоциации</a:t>
            </a:r>
            <a:r>
              <a:rPr lang="ru-RU" sz="2800" dirty="0"/>
              <a:t>. Сегодня у нас </a:t>
            </a:r>
            <a:r>
              <a:rPr lang="ru-RU" sz="2800" dirty="0">
                <a:solidFill>
                  <a:srgbClr val="FF0000"/>
                </a:solidFill>
              </a:rPr>
              <a:t>1420 членов </a:t>
            </a:r>
            <a:r>
              <a:rPr lang="ru-RU" sz="2800" dirty="0"/>
              <a:t>из </a:t>
            </a:r>
            <a:r>
              <a:rPr lang="ru-RU" sz="2800" dirty="0">
                <a:solidFill>
                  <a:srgbClr val="FF0000"/>
                </a:solidFill>
              </a:rPr>
              <a:t>28</a:t>
            </a:r>
            <a:r>
              <a:rPr lang="ru-RU" sz="2800" dirty="0"/>
              <a:t> субъектов Российской Федерации (в том числе из 12 областей и республик ПФО). Максимальный процент присутствия мы имеем в следующих регионах: </a:t>
            </a:r>
            <a:r>
              <a:rPr lang="ru-RU" sz="2800" dirty="0">
                <a:solidFill>
                  <a:srgbClr val="FF0000"/>
                </a:solidFill>
              </a:rPr>
              <a:t>Республика Татарстан, Кировская область, Ульяновская область.</a:t>
            </a:r>
          </a:p>
        </p:txBody>
      </p:sp>
    </p:spTree>
    <p:extLst>
      <p:ext uri="{BB962C8B-B14F-4D97-AF65-F5344CB8AC3E}">
        <p14:creationId xmlns:p14="http://schemas.microsoft.com/office/powerpoint/2010/main" val="82351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404664"/>
            <a:ext cx="8579296" cy="43204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Количество кадастровых инженеров в СРО АКИ «Поволжье» на 17.05.2018г.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969209"/>
              </p:ext>
            </p:extLst>
          </p:nvPr>
        </p:nvGraphicFramePr>
        <p:xfrm>
          <a:off x="575556" y="1065351"/>
          <a:ext cx="7992887" cy="49656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1093">
                  <a:extLst>
                    <a:ext uri="{9D8B030D-6E8A-4147-A177-3AD203B41FA5}">
                      <a16:colId xmlns:a16="http://schemas.microsoft.com/office/drawing/2014/main" val="2093148695"/>
                    </a:ext>
                  </a:extLst>
                </a:gridCol>
                <a:gridCol w="1004036">
                  <a:extLst>
                    <a:ext uri="{9D8B030D-6E8A-4147-A177-3AD203B41FA5}">
                      <a16:colId xmlns:a16="http://schemas.microsoft.com/office/drawing/2014/main" val="2028363735"/>
                    </a:ext>
                  </a:extLst>
                </a:gridCol>
                <a:gridCol w="1464303">
                  <a:extLst>
                    <a:ext uri="{9D8B030D-6E8A-4147-A177-3AD203B41FA5}">
                      <a16:colId xmlns:a16="http://schemas.microsoft.com/office/drawing/2014/main" val="3003451286"/>
                    </a:ext>
                  </a:extLst>
                </a:gridCol>
                <a:gridCol w="1463508">
                  <a:extLst>
                    <a:ext uri="{9D8B030D-6E8A-4147-A177-3AD203B41FA5}">
                      <a16:colId xmlns:a16="http://schemas.microsoft.com/office/drawing/2014/main" val="3827384553"/>
                    </a:ext>
                  </a:extLst>
                </a:gridCol>
                <a:gridCol w="1689947">
                  <a:extLst>
                    <a:ext uri="{9D8B030D-6E8A-4147-A177-3AD203B41FA5}">
                      <a16:colId xmlns:a16="http://schemas.microsoft.com/office/drawing/2014/main" val="1332403246"/>
                    </a:ext>
                  </a:extLst>
                </a:gridCol>
              </a:tblGrid>
              <a:tr h="87609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Регион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1" marR="339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-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Всего КИ в регионе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1" marR="339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99390" algn="l"/>
                        </a:tabLs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КИ, вступившие в СРО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1" marR="339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КИ в нашем реестре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1" marR="3397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% присутствия в регионе (из числа членов СРО)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1" marR="33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52634210"/>
                  </a:ext>
                </a:extLst>
              </a:tr>
              <a:tr h="197164">
                <a:tc gridSpan="5">
                  <a:txBody>
                    <a:bodyPr/>
                    <a:lstStyle/>
                    <a:p>
                      <a:pPr marR="24638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333625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71" marR="3397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728798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Татарстан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607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92.38%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11319498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Кировская обл.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56.73%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07415876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Нижегородская обл.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25.29%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53847507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99611263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Ульяновская обл.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54.69%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64661191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Удмуртская Республика</a:t>
                      </a:r>
                      <a:endParaRPr lang="ru-RU" sz="1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32.35%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66207431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Самарская обл.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6.30%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18532392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Башкортостан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1262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3.06%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31146380"/>
                  </a:ext>
                </a:extLst>
              </a:tr>
              <a:tr h="388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Марий Эл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9.6%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97404530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Оренбургская обл.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2.89%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94867278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Республика Мордовия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1.79%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60602191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ru-RU" sz="14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Пензенская область</a:t>
                      </a:r>
                      <a:endParaRPr lang="ru-RU" sz="1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0.34%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64295425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Прочие регионы ( 16 )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87653143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59C133E-1B72-43F2-9877-6FCA52F3A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100707"/>
              </p:ext>
            </p:extLst>
          </p:nvPr>
        </p:nvGraphicFramePr>
        <p:xfrm>
          <a:off x="575555" y="6011266"/>
          <a:ext cx="7992887" cy="2920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1093">
                  <a:extLst>
                    <a:ext uri="{9D8B030D-6E8A-4147-A177-3AD203B41FA5}">
                      <a16:colId xmlns:a16="http://schemas.microsoft.com/office/drawing/2014/main" val="509531991"/>
                    </a:ext>
                  </a:extLst>
                </a:gridCol>
                <a:gridCol w="1004036">
                  <a:extLst>
                    <a:ext uri="{9D8B030D-6E8A-4147-A177-3AD203B41FA5}">
                      <a16:colId xmlns:a16="http://schemas.microsoft.com/office/drawing/2014/main" val="2099889802"/>
                    </a:ext>
                  </a:extLst>
                </a:gridCol>
                <a:gridCol w="1464303">
                  <a:extLst>
                    <a:ext uri="{9D8B030D-6E8A-4147-A177-3AD203B41FA5}">
                      <a16:colId xmlns:a16="http://schemas.microsoft.com/office/drawing/2014/main" val="2614450621"/>
                    </a:ext>
                  </a:extLst>
                </a:gridCol>
                <a:gridCol w="1463508">
                  <a:extLst>
                    <a:ext uri="{9D8B030D-6E8A-4147-A177-3AD203B41FA5}">
                      <a16:colId xmlns:a16="http://schemas.microsoft.com/office/drawing/2014/main" val="3858756956"/>
                    </a:ext>
                  </a:extLst>
                </a:gridCol>
                <a:gridCol w="1689947">
                  <a:extLst>
                    <a:ext uri="{9D8B030D-6E8A-4147-A177-3AD203B41FA5}">
                      <a16:colId xmlns:a16="http://schemas.microsoft.com/office/drawing/2014/main" val="194977968"/>
                    </a:ext>
                  </a:extLst>
                </a:gridCol>
              </a:tblGrid>
              <a:tr h="2920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25695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257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1196" y="404664"/>
            <a:ext cx="8229600" cy="4680520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300" dirty="0"/>
              <a:t>2) Начали активную работу </a:t>
            </a:r>
            <a:r>
              <a:rPr lang="ru-RU" sz="2300" b="1" dirty="0"/>
              <a:t>специализированные органы </a:t>
            </a:r>
            <a:r>
              <a:rPr lang="ru-RU" sz="2300" dirty="0"/>
              <a:t>Ассоциации, заседания которых проходят с использованием средств телекоммуникации </a:t>
            </a:r>
            <a:r>
              <a:rPr lang="en-US" sz="2300" dirty="0"/>
              <a:t>(Skype)</a:t>
            </a:r>
            <a:r>
              <a:rPr lang="ru-RU" sz="2300" dirty="0"/>
              <a:t>.</a:t>
            </a:r>
            <a:endParaRPr lang="ru-RU" sz="28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10242" name="Picture 2" descr="https://pp.userapi.com/c824601/v824601695/19039/dgaoPlPOWzw.jpg">
            <a:extLst>
              <a:ext uri="{FF2B5EF4-FFF2-40B4-BE49-F238E27FC236}">
                <a16:creationId xmlns:a16="http://schemas.microsoft.com/office/drawing/2014/main" id="{6491438C-F7B0-4183-94BB-AE10D3D73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" t="4664" r="5080" b="9030"/>
          <a:stretch/>
        </p:blipFill>
        <p:spPr bwMode="auto">
          <a:xfrm>
            <a:off x="762875" y="1916832"/>
            <a:ext cx="7618250" cy="4270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078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252520" cy="6597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Информация о работе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Контрольной и Дисциплинарной комиссий в 2017 году</a:t>
            </a:r>
          </a:p>
          <a:p>
            <a:pPr marL="0" indent="0" algn="ctr">
              <a:buNone/>
            </a:pPr>
            <a:endParaRPr lang="ru-RU" sz="7200" dirty="0"/>
          </a:p>
          <a:p>
            <a:pPr marL="0" indent="0" algn="just">
              <a:buNone/>
            </a:pPr>
            <a:endParaRPr lang="ru-RU" sz="72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9F84A9E-943A-4ED9-ABCE-F418B309B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310606"/>
              </p:ext>
            </p:extLst>
          </p:nvPr>
        </p:nvGraphicFramePr>
        <p:xfrm>
          <a:off x="179512" y="1916832"/>
          <a:ext cx="8856986" cy="34563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9357">
                  <a:extLst>
                    <a:ext uri="{9D8B030D-6E8A-4147-A177-3AD203B41FA5}">
                      <a16:colId xmlns:a16="http://schemas.microsoft.com/office/drawing/2014/main" val="1386351522"/>
                    </a:ext>
                  </a:extLst>
                </a:gridCol>
                <a:gridCol w="436412">
                  <a:extLst>
                    <a:ext uri="{9D8B030D-6E8A-4147-A177-3AD203B41FA5}">
                      <a16:colId xmlns:a16="http://schemas.microsoft.com/office/drawing/2014/main" val="2203700530"/>
                    </a:ext>
                  </a:extLst>
                </a:gridCol>
                <a:gridCol w="438595">
                  <a:extLst>
                    <a:ext uri="{9D8B030D-6E8A-4147-A177-3AD203B41FA5}">
                      <a16:colId xmlns:a16="http://schemas.microsoft.com/office/drawing/2014/main" val="4205491341"/>
                    </a:ext>
                  </a:extLst>
                </a:gridCol>
                <a:gridCol w="750628">
                  <a:extLst>
                    <a:ext uri="{9D8B030D-6E8A-4147-A177-3AD203B41FA5}">
                      <a16:colId xmlns:a16="http://schemas.microsoft.com/office/drawing/2014/main" val="4085313348"/>
                    </a:ext>
                  </a:extLst>
                </a:gridCol>
                <a:gridCol w="933922">
                  <a:extLst>
                    <a:ext uri="{9D8B030D-6E8A-4147-A177-3AD203B41FA5}">
                      <a16:colId xmlns:a16="http://schemas.microsoft.com/office/drawing/2014/main" val="2983553285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102186487"/>
                    </a:ext>
                  </a:extLst>
                </a:gridCol>
                <a:gridCol w="595703">
                  <a:extLst>
                    <a:ext uri="{9D8B030D-6E8A-4147-A177-3AD203B41FA5}">
                      <a16:colId xmlns:a16="http://schemas.microsoft.com/office/drawing/2014/main" val="2718431383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2452065595"/>
                    </a:ext>
                  </a:extLst>
                </a:gridCol>
                <a:gridCol w="366586">
                  <a:extLst>
                    <a:ext uri="{9D8B030D-6E8A-4147-A177-3AD203B41FA5}">
                      <a16:colId xmlns:a16="http://schemas.microsoft.com/office/drawing/2014/main" val="2741818985"/>
                    </a:ext>
                  </a:extLst>
                </a:gridCol>
                <a:gridCol w="425503">
                  <a:extLst>
                    <a:ext uri="{9D8B030D-6E8A-4147-A177-3AD203B41FA5}">
                      <a16:colId xmlns:a16="http://schemas.microsoft.com/office/drawing/2014/main" val="2432679466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561129842"/>
                    </a:ext>
                  </a:extLst>
                </a:gridCol>
                <a:gridCol w="412409">
                  <a:extLst>
                    <a:ext uri="{9D8B030D-6E8A-4147-A177-3AD203B41FA5}">
                      <a16:colId xmlns:a16="http://schemas.microsoft.com/office/drawing/2014/main" val="1648119320"/>
                    </a:ext>
                  </a:extLst>
                </a:gridCol>
                <a:gridCol w="401499">
                  <a:extLst>
                    <a:ext uri="{9D8B030D-6E8A-4147-A177-3AD203B41FA5}">
                      <a16:colId xmlns:a16="http://schemas.microsoft.com/office/drawing/2014/main" val="654116597"/>
                    </a:ext>
                  </a:extLst>
                </a:gridCol>
                <a:gridCol w="401499">
                  <a:extLst>
                    <a:ext uri="{9D8B030D-6E8A-4147-A177-3AD203B41FA5}">
                      <a16:colId xmlns:a16="http://schemas.microsoft.com/office/drawing/2014/main" val="2693034125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1569761732"/>
                    </a:ext>
                  </a:extLst>
                </a:gridCol>
                <a:gridCol w="410228">
                  <a:extLst>
                    <a:ext uri="{9D8B030D-6E8A-4147-A177-3AD203B41FA5}">
                      <a16:colId xmlns:a16="http://schemas.microsoft.com/office/drawing/2014/main" val="3326202858"/>
                    </a:ext>
                  </a:extLst>
                </a:gridCol>
                <a:gridCol w="357858">
                  <a:extLst>
                    <a:ext uri="{9D8B030D-6E8A-4147-A177-3AD203B41FA5}">
                      <a16:colId xmlns:a16="http://schemas.microsoft.com/office/drawing/2014/main" val="2671843959"/>
                    </a:ext>
                  </a:extLst>
                </a:gridCol>
              </a:tblGrid>
              <a:tr h="22867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Поступило всего жалоб, обращений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Из них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Всего проведено проверок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Поступило в ДК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Из них принято мер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60123"/>
                  </a:ext>
                </a:extLst>
              </a:tr>
              <a:tr h="880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Отклонено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Рассмотрено КК, без нарушений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Рассмотрено КК, с нарушениями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на 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Замечание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Предписание об устранении нарушения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Предупреждение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Исключение из СРО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37784"/>
                  </a:ext>
                </a:extLst>
              </a:tr>
              <a:tr h="462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на 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+mj-lt"/>
                        </a:rPr>
                        <a:t>Жалоб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67149385"/>
                  </a:ext>
                </a:extLst>
              </a:tr>
              <a:tr h="6624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Внеплановые проверки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2000" b="1" u="none" strike="noStrike" dirty="0">
                          <a:effectLst/>
                          <a:latin typeface="+mj-lt"/>
                        </a:rPr>
                        <a:t>39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109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61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41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35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3</a:t>
                      </a:r>
                      <a:r>
                        <a:rPr lang="en-US" sz="2000" b="1" u="none" strike="noStrike" dirty="0">
                          <a:effectLst/>
                          <a:latin typeface="+mj-lt"/>
                        </a:rPr>
                        <a:t>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1</a:t>
                      </a:r>
                      <a:r>
                        <a:rPr lang="en-US" sz="1600" u="none" strike="noStrike" dirty="0">
                          <a:effectLst/>
                          <a:latin typeface="+mj-lt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351719"/>
                  </a:ext>
                </a:extLst>
              </a:tr>
              <a:tr h="4626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Плановые проверки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276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281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31069897"/>
                  </a:ext>
                </a:extLst>
              </a:tr>
              <a:tr h="6773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effectLst/>
                          <a:latin typeface="+mj-lt"/>
                        </a:rPr>
                        <a:t>ВСЕГО проверок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2400" b="1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57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r>
                        <a:rPr lang="en-US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en-US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11</a:t>
                      </a:r>
                      <a:endParaRPr lang="ru-RU" sz="1600" b="0" i="0" u="none" strike="noStrike" dirty="0">
                        <a:solidFill>
                          <a:srgbClr val="C00000"/>
                        </a:solidFill>
                        <a:effectLst/>
                        <a:latin typeface="+mj-lt"/>
                      </a:endParaRPr>
                    </a:p>
                  </a:txBody>
                  <a:tcPr marL="6477" marR="6477" marT="647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01833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328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-387424"/>
            <a:ext cx="9144000" cy="17728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dirty="0">
                <a:solidFill>
                  <a:srgbClr val="FF0000"/>
                </a:solidFill>
              </a:rPr>
              <a:t>Сравнительный анализ регионов по числу жалоб за 2017 год </a:t>
            </a:r>
          </a:p>
          <a:p>
            <a:pPr marL="0" indent="0" algn="ctr">
              <a:buNone/>
            </a:pPr>
            <a:endParaRPr lang="ru-RU" sz="7200" dirty="0"/>
          </a:p>
          <a:p>
            <a:pPr marL="0" indent="0" algn="just">
              <a:buNone/>
            </a:pPr>
            <a:endParaRPr lang="ru-RU" sz="72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31B411D-763D-4244-9A0B-DFA47BB41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900620"/>
              </p:ext>
            </p:extLst>
          </p:nvPr>
        </p:nvGraphicFramePr>
        <p:xfrm>
          <a:off x="467544" y="620687"/>
          <a:ext cx="8424936" cy="6035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11446757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35196184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72414466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99665174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6328089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79994182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51883872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2786540"/>
                    </a:ext>
                  </a:extLst>
                </a:gridCol>
                <a:gridCol w="925781">
                  <a:extLst>
                    <a:ext uri="{9D8B030D-6E8A-4147-A177-3AD203B41FA5}">
                      <a16:colId xmlns:a16="http://schemas.microsoft.com/office/drawing/2014/main" val="2191551320"/>
                    </a:ext>
                  </a:extLst>
                </a:gridCol>
                <a:gridCol w="658395">
                  <a:extLst>
                    <a:ext uri="{9D8B030D-6E8A-4147-A177-3AD203B41FA5}">
                      <a16:colId xmlns:a16="http://schemas.microsoft.com/office/drawing/2014/main" val="285901224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41748036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344953894"/>
                    </a:ext>
                  </a:extLst>
                </a:gridCol>
              </a:tblGrid>
              <a:tr h="4794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№  п/п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Регион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Кол-во членов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Поступило жалоб всего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Отклонено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Без нарушений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 нарушениями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Из них принято мер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Удельный показатель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(кол-во жалоб на 10 КИ)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73254031"/>
                  </a:ext>
                </a:extLst>
              </a:tr>
              <a:tr h="851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Замечание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Предписание об устранении нарушения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Предупреждение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Исключение из СРО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65574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Республика Татарстан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607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32239484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Чувашская Республика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17831252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Ульяновская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68874054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Нижегородская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26202746"/>
                  </a:ext>
                </a:extLst>
              </a:tr>
              <a:tr h="2726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Кировская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78601309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Челябинская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62103167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Самарская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09760588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Удмуртская Республика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0524858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Республика Башкортостан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14511193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Тамбовская область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95922257"/>
                  </a:ext>
                </a:extLst>
              </a:tr>
              <a:tr h="2215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Пермский край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98515571"/>
                  </a:ext>
                </a:extLst>
              </a:tr>
              <a:tr h="28262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Итого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 1407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0,98</a:t>
                      </a:r>
                    </a:p>
                  </a:txBody>
                  <a:tcPr marL="7744" marR="7744" marT="77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25044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375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76672"/>
            <a:ext cx="9252520" cy="63720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rgbClr val="FF0000"/>
                </a:solidFill>
              </a:rPr>
              <a:t>Сравнительный анализ жалоб, поступивших в СРО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FF0000"/>
                </a:solidFill>
              </a:rPr>
              <a:t>в 1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квартале 2017 и 2018 годов</a:t>
            </a:r>
            <a:endParaRPr lang="ru-RU" sz="2400" dirty="0"/>
          </a:p>
          <a:p>
            <a:pPr marL="0" indent="0" algn="just">
              <a:buNone/>
            </a:pPr>
            <a:endParaRPr lang="ru-RU" sz="7200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4CC010D-C0A4-4F31-9EE3-3EF77848D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267840"/>
              </p:ext>
            </p:extLst>
          </p:nvPr>
        </p:nvGraphicFramePr>
        <p:xfrm>
          <a:off x="174342" y="1700807"/>
          <a:ext cx="8862154" cy="44244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3242">
                  <a:extLst>
                    <a:ext uri="{9D8B030D-6E8A-4147-A177-3AD203B41FA5}">
                      <a16:colId xmlns:a16="http://schemas.microsoft.com/office/drawing/2014/main" val="4107530961"/>
                    </a:ext>
                  </a:extLst>
                </a:gridCol>
                <a:gridCol w="575104">
                  <a:extLst>
                    <a:ext uri="{9D8B030D-6E8A-4147-A177-3AD203B41FA5}">
                      <a16:colId xmlns:a16="http://schemas.microsoft.com/office/drawing/2014/main" val="1976552192"/>
                    </a:ext>
                  </a:extLst>
                </a:gridCol>
                <a:gridCol w="484113">
                  <a:extLst>
                    <a:ext uri="{9D8B030D-6E8A-4147-A177-3AD203B41FA5}">
                      <a16:colId xmlns:a16="http://schemas.microsoft.com/office/drawing/2014/main" val="97229711"/>
                    </a:ext>
                  </a:extLst>
                </a:gridCol>
                <a:gridCol w="524959">
                  <a:extLst>
                    <a:ext uri="{9D8B030D-6E8A-4147-A177-3AD203B41FA5}">
                      <a16:colId xmlns:a16="http://schemas.microsoft.com/office/drawing/2014/main" val="200571725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65090954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733959685"/>
                    </a:ext>
                  </a:extLst>
                </a:gridCol>
                <a:gridCol w="600202">
                  <a:extLst>
                    <a:ext uri="{9D8B030D-6E8A-4147-A177-3AD203B41FA5}">
                      <a16:colId xmlns:a16="http://schemas.microsoft.com/office/drawing/2014/main" val="4249031277"/>
                    </a:ext>
                  </a:extLst>
                </a:gridCol>
                <a:gridCol w="479918">
                  <a:extLst>
                    <a:ext uri="{9D8B030D-6E8A-4147-A177-3AD203B41FA5}">
                      <a16:colId xmlns:a16="http://schemas.microsoft.com/office/drawing/2014/main" val="2960046507"/>
                    </a:ext>
                  </a:extLst>
                </a:gridCol>
                <a:gridCol w="336571">
                  <a:extLst>
                    <a:ext uri="{9D8B030D-6E8A-4147-A177-3AD203B41FA5}">
                      <a16:colId xmlns:a16="http://schemas.microsoft.com/office/drawing/2014/main" val="2789424929"/>
                    </a:ext>
                  </a:extLst>
                </a:gridCol>
                <a:gridCol w="617281">
                  <a:extLst>
                    <a:ext uri="{9D8B030D-6E8A-4147-A177-3AD203B41FA5}">
                      <a16:colId xmlns:a16="http://schemas.microsoft.com/office/drawing/2014/main" val="3977726095"/>
                    </a:ext>
                  </a:extLst>
                </a:gridCol>
                <a:gridCol w="318429">
                  <a:extLst>
                    <a:ext uri="{9D8B030D-6E8A-4147-A177-3AD203B41FA5}">
                      <a16:colId xmlns:a16="http://schemas.microsoft.com/office/drawing/2014/main" val="3919009826"/>
                    </a:ext>
                  </a:extLst>
                </a:gridCol>
                <a:gridCol w="617675">
                  <a:extLst>
                    <a:ext uri="{9D8B030D-6E8A-4147-A177-3AD203B41FA5}">
                      <a16:colId xmlns:a16="http://schemas.microsoft.com/office/drawing/2014/main" val="1289937761"/>
                    </a:ext>
                  </a:extLst>
                </a:gridCol>
                <a:gridCol w="323454">
                  <a:extLst>
                    <a:ext uri="{9D8B030D-6E8A-4147-A177-3AD203B41FA5}">
                      <a16:colId xmlns:a16="http://schemas.microsoft.com/office/drawing/2014/main" val="4126598498"/>
                    </a:ext>
                  </a:extLst>
                </a:gridCol>
                <a:gridCol w="612650">
                  <a:extLst>
                    <a:ext uri="{9D8B030D-6E8A-4147-A177-3AD203B41FA5}">
                      <a16:colId xmlns:a16="http://schemas.microsoft.com/office/drawing/2014/main" val="4217847969"/>
                    </a:ext>
                  </a:extLst>
                </a:gridCol>
                <a:gridCol w="310415">
                  <a:extLst>
                    <a:ext uri="{9D8B030D-6E8A-4147-A177-3AD203B41FA5}">
                      <a16:colId xmlns:a16="http://schemas.microsoft.com/office/drawing/2014/main" val="1730354236"/>
                    </a:ext>
                  </a:extLst>
                </a:gridCol>
                <a:gridCol w="625689">
                  <a:extLst>
                    <a:ext uri="{9D8B030D-6E8A-4147-A177-3AD203B41FA5}">
                      <a16:colId xmlns:a16="http://schemas.microsoft.com/office/drawing/2014/main" val="254200939"/>
                    </a:ext>
                  </a:extLst>
                </a:gridCol>
                <a:gridCol w="270284">
                  <a:extLst>
                    <a:ext uri="{9D8B030D-6E8A-4147-A177-3AD203B41FA5}">
                      <a16:colId xmlns:a16="http://schemas.microsoft.com/office/drawing/2014/main" val="3910060327"/>
                    </a:ext>
                  </a:extLst>
                </a:gridCol>
              </a:tblGrid>
              <a:tr h="29759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 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Поступило всего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Из них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Поступило в ДК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Из них принято мер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15135"/>
                  </a:ext>
                </a:extLst>
              </a:tr>
              <a:tr h="1331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Отклонено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Рассмотрено КК, без нарушений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Рассмотрено КК, с нарушениями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В работе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Жалоб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КИ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Замечание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Предписание об устранении нарушения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Исключение из СРО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Предупреждение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793914"/>
                  </a:ext>
                </a:extLst>
              </a:tr>
              <a:tr h="558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Жалоб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КИ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Жалоб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КИ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Жалоб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КИ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Жалоб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>
                          <a:effectLst/>
                        </a:rPr>
                        <a:t>КИ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Жалоб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КИ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17394308"/>
                  </a:ext>
                </a:extLst>
              </a:tr>
              <a:tr h="1066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По итогам I квартала 2017г.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</a:rPr>
                        <a:t>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10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2141892"/>
                  </a:ext>
                </a:extLst>
              </a:tr>
              <a:tr h="1066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По итогам I квартала 2018г.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u="none" strike="noStrike" dirty="0">
                          <a:effectLst/>
                        </a:rPr>
                        <a:t>45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59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u="none" strike="noStrike" dirty="0">
                          <a:effectLst/>
                        </a:rPr>
                        <a:t>11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289" marR="5289" marT="528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88280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4898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3204" y="908720"/>
            <a:ext cx="8229600" cy="5400600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300" dirty="0"/>
              <a:t>3) Ассоциация активно участвовала в работе Национального объединения СРО КИ. С нашим участием были приняты 11 НПА, в том числе: </a:t>
            </a:r>
          </a:p>
          <a:p>
            <a:pPr algn="just"/>
            <a:r>
              <a:rPr lang="ru-RU" sz="2300" b="1" dirty="0"/>
              <a:t>Правила организации стажировки помощников кадастровых инженеров</a:t>
            </a:r>
            <a:r>
              <a:rPr lang="ru-RU" sz="2300" dirty="0"/>
              <a:t>, </a:t>
            </a:r>
          </a:p>
          <a:p>
            <a:pPr algn="just"/>
            <a:r>
              <a:rPr lang="ru-RU" sz="2300" b="1" dirty="0"/>
              <a:t>Типовой стандарт осуществления кадастровой деятельности</a:t>
            </a:r>
            <a:r>
              <a:rPr lang="ru-RU" sz="2300" dirty="0"/>
              <a:t>, </a:t>
            </a:r>
          </a:p>
          <a:p>
            <a:pPr algn="just"/>
            <a:r>
              <a:rPr lang="ru-RU" sz="2300" b="1" dirty="0"/>
              <a:t>Типовые правила профессиональной этики кадастровых инженеров</a:t>
            </a:r>
            <a:r>
              <a:rPr lang="ru-RU" sz="2300" dirty="0"/>
              <a:t>, </a:t>
            </a:r>
          </a:p>
          <a:p>
            <a:pPr algn="just"/>
            <a:r>
              <a:rPr lang="ru-RU" sz="2300" b="1" dirty="0"/>
              <a:t>Положение об осуществлении СРО контроля за деятельностью кадастровых инженеров</a:t>
            </a:r>
            <a:r>
              <a:rPr lang="ru-RU" sz="2300" dirty="0"/>
              <a:t>, </a:t>
            </a:r>
          </a:p>
          <a:p>
            <a:pPr algn="just"/>
            <a:r>
              <a:rPr lang="ru-RU" sz="2300" b="1" dirty="0"/>
              <a:t>Порядок подтверждения соответствия кадастрового инженера обязательным условиям членства.</a:t>
            </a:r>
          </a:p>
          <a:p>
            <a:pPr marL="0" indent="457200" algn="just">
              <a:buNone/>
            </a:pP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1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3204" y="1412776"/>
            <a:ext cx="8229600" cy="4356484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400" dirty="0"/>
              <a:t>4) </a:t>
            </a:r>
            <a:r>
              <a:rPr lang="ru-RU" dirty="0"/>
              <a:t>Организована работа Методического органа Ассоциации по </a:t>
            </a:r>
            <a:r>
              <a:rPr lang="ru-RU" b="1" dirty="0"/>
              <a:t>стажировке помощников кадастровых инженеров</a:t>
            </a:r>
            <a:r>
              <a:rPr lang="ru-RU" dirty="0"/>
              <a:t>. На сегодня наша СРО находится на 4 месте в РФ по количеству стажеров (на 2 месте по удельному показателю – количеству стажеров на 100 кадастровых инженеров).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741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882684"/>
            <a:ext cx="8496944" cy="4564509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endParaRPr lang="ru-RU" sz="2100" dirty="0">
              <a:highlight>
                <a:srgbClr val="FFFF00"/>
              </a:highlight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buNone/>
            </a:pPr>
            <a:endParaRPr lang="ru-RU" sz="2200"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F43552A-A673-4ED3-90D2-F4109C144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062664"/>
              </p:ext>
            </p:extLst>
          </p:nvPr>
        </p:nvGraphicFramePr>
        <p:xfrm>
          <a:off x="395536" y="224643"/>
          <a:ext cx="8496944" cy="64704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4964">
                  <a:extLst>
                    <a:ext uri="{9D8B030D-6E8A-4147-A177-3AD203B41FA5}">
                      <a16:colId xmlns:a16="http://schemas.microsoft.com/office/drawing/2014/main" val="2469088424"/>
                    </a:ext>
                  </a:extLst>
                </a:gridCol>
                <a:gridCol w="2198910">
                  <a:extLst>
                    <a:ext uri="{9D8B030D-6E8A-4147-A177-3AD203B41FA5}">
                      <a16:colId xmlns:a16="http://schemas.microsoft.com/office/drawing/2014/main" val="1565189023"/>
                    </a:ext>
                  </a:extLst>
                </a:gridCol>
                <a:gridCol w="1286934">
                  <a:extLst>
                    <a:ext uri="{9D8B030D-6E8A-4147-A177-3AD203B41FA5}">
                      <a16:colId xmlns:a16="http://schemas.microsoft.com/office/drawing/2014/main" val="1300450396"/>
                    </a:ext>
                  </a:extLst>
                </a:gridCol>
                <a:gridCol w="1347308">
                  <a:extLst>
                    <a:ext uri="{9D8B030D-6E8A-4147-A177-3AD203B41FA5}">
                      <a16:colId xmlns:a16="http://schemas.microsoft.com/office/drawing/2014/main" val="3482414926"/>
                    </a:ext>
                  </a:extLst>
                </a:gridCol>
                <a:gridCol w="1410862">
                  <a:extLst>
                    <a:ext uri="{9D8B030D-6E8A-4147-A177-3AD203B41FA5}">
                      <a16:colId xmlns:a16="http://schemas.microsoft.com/office/drawing/2014/main" val="963164151"/>
                    </a:ext>
                  </a:extLst>
                </a:gridCol>
                <a:gridCol w="1537966">
                  <a:extLst>
                    <a:ext uri="{9D8B030D-6E8A-4147-A177-3AD203B41FA5}">
                      <a16:colId xmlns:a16="http://schemas.microsoft.com/office/drawing/2014/main" val="2612834554"/>
                    </a:ext>
                  </a:extLst>
                </a:gridCol>
              </a:tblGrid>
              <a:tr h="9689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Наименование СРО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№ СРО в гос. реестре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Всего 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Принято 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на стажировку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Количество членов в СРО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Удельный показатель (кол-во стажеров на 100 КИ)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27271115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 СРО "Кадастровые инженеры"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240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5760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55128494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СРО "Кадастровые инженеры юга"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2271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7,7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828175777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Ассоциация СРО "ОПКД"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2515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4868935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СРО АКИ "Поволжье"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009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88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1420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6,2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02562613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 Ассоциация СРО "МСКИ"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1822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3,6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82243925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Ассоциация СРО "БОКИ"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1706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40384008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СРО Ассоциация "ОКИС"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008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1847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978085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Ассоциация "ГКИ"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1460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34820556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Союз "Кадастровые инженеры"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1172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76298312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СРО Ассоциация "КИРС"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013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843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3,0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4031085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 СРО "ОКИ"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1544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80149950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А СРО "ПрофЦКИ"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3887036"/>
                  </a:ext>
                </a:extLst>
              </a:tr>
              <a:tr h="4891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Ассоциация  "СРО КИРУиП"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931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60872082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АСРО "КИСПиСЗ"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739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2834495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А "СКИ"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001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1592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5924820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СРО "АКИПУР"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016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1123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3748883"/>
                  </a:ext>
                </a:extLst>
              </a:tr>
              <a:tr h="24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1043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280" marR="8280" marT="82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86881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292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61315" y="2132856"/>
            <a:ext cx="3452138" cy="5040560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300" dirty="0"/>
              <a:t>5) Исполнительная </a:t>
            </a:r>
            <a:r>
              <a:rPr lang="ru-RU" sz="2300" b="1" dirty="0"/>
              <a:t>дирекция Ассоциации переехала в новый офис.</a:t>
            </a:r>
          </a:p>
          <a:p>
            <a:pPr marL="0" indent="457200" algn="just">
              <a:buNone/>
            </a:pPr>
            <a:r>
              <a:rPr lang="ru-RU" sz="2300" dirty="0"/>
              <a:t> Наш новый адрес: 420061, г. Казань, ул. Космонавтов, 59А, 3 этаж.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FB3ECE9D-6E9C-4041-B0F2-01D9CBBCF9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5" b="-1383"/>
          <a:stretch/>
        </p:blipFill>
        <p:spPr>
          <a:xfrm>
            <a:off x="3612181" y="548680"/>
            <a:ext cx="538852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45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4574" y="1268760"/>
            <a:ext cx="8048230" cy="5472608"/>
          </a:xfrm>
        </p:spPr>
        <p:txBody>
          <a:bodyPr>
            <a:noAutofit/>
          </a:bodyPr>
          <a:lstStyle/>
          <a:p>
            <a:pPr marL="0" lvl="0" indent="457200" algn="just">
              <a:spcBef>
                <a:spcPts val="0"/>
              </a:spcBef>
              <a:buNone/>
            </a:pPr>
            <a:r>
              <a:rPr lang="ru-RU" sz="2400" dirty="0"/>
              <a:t>6) В течение 2017 года Ассоциацией решались и продолжают решаться текущие задачи:</a:t>
            </a:r>
          </a:p>
          <a:p>
            <a:pPr marL="0" lvl="0" indent="457200" algn="just">
              <a:spcBef>
                <a:spcPts val="0"/>
              </a:spcBef>
              <a:buNone/>
            </a:pPr>
            <a:endParaRPr lang="ru-RU" sz="2400" dirty="0"/>
          </a:p>
          <a:p>
            <a:pPr algn="just">
              <a:spcBef>
                <a:spcPts val="0"/>
              </a:spcBef>
            </a:pPr>
            <a:r>
              <a:rPr lang="ru-RU" sz="2600" dirty="0"/>
              <a:t>Модернизация сайта СРО (</a:t>
            </a:r>
            <a:r>
              <a:rPr lang="en-US" sz="2600" dirty="0">
                <a:hlinkClick r:id="rId2"/>
              </a:rPr>
              <a:t>www.np-okirt.ru</a:t>
            </a:r>
            <a:r>
              <a:rPr lang="ru-RU" sz="2600" dirty="0"/>
              <a:t>). </a:t>
            </a:r>
          </a:p>
          <a:p>
            <a:pPr algn="just">
              <a:spcBef>
                <a:spcPts val="0"/>
              </a:spcBef>
            </a:pPr>
            <a:r>
              <a:rPr lang="ru-RU" sz="2600" dirty="0"/>
              <a:t>Совершенствование базы данных Реестра членов СРО.</a:t>
            </a:r>
          </a:p>
          <a:p>
            <a:pPr algn="just">
              <a:spcBef>
                <a:spcPts val="0"/>
              </a:spcBef>
            </a:pPr>
            <a:r>
              <a:rPr lang="ru-RU" sz="2600" dirty="0"/>
              <a:t>Прием и исключение КИ из СРО.</a:t>
            </a:r>
          </a:p>
          <a:p>
            <a:pPr algn="just">
              <a:spcBef>
                <a:spcPts val="0"/>
              </a:spcBef>
            </a:pPr>
            <a:r>
              <a:rPr lang="ru-RU" sz="2600" dirty="0"/>
              <a:t>Организация страхования деятельности КИ.</a:t>
            </a:r>
          </a:p>
          <a:p>
            <a:pPr algn="just">
              <a:spcBef>
                <a:spcPts val="0"/>
              </a:spcBef>
            </a:pPr>
            <a:r>
              <a:rPr lang="ru-RU" sz="2600" dirty="0"/>
              <a:t>Мониторинг изменений законодательства в области кадастровой деятельности и информирование КИ об этом путем рассылок, рабочих встреч и семинаров.</a:t>
            </a:r>
          </a:p>
          <a:p>
            <a:pPr marL="0" indent="457200" algn="just">
              <a:buNone/>
            </a:pP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49485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476672"/>
            <a:ext cx="8229600" cy="928782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C00000"/>
                </a:solidFill>
              </a:rPr>
              <a:t>ОТЧЕТ ОБ ИСПОЛНЕНИИ СМЕТЫ </a:t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1800" dirty="0">
                <a:solidFill>
                  <a:srgbClr val="C00000"/>
                </a:solidFill>
              </a:rPr>
              <a:t>САМОРЕГУЛИРУЕМОЙ ОРГАНИЗАЦИИ</a:t>
            </a:r>
            <a:br>
              <a:rPr lang="ru-RU" sz="1800" dirty="0">
                <a:solidFill>
                  <a:srgbClr val="C00000"/>
                </a:solidFill>
              </a:rPr>
            </a:br>
            <a:r>
              <a:rPr lang="ru-RU" sz="1800" dirty="0">
                <a:solidFill>
                  <a:srgbClr val="C00000"/>
                </a:solidFill>
              </a:rPr>
              <a:t> «АССОЦИАЦИЯ КАДАСТРОВЫХ ИНЖЕНЕРОВ ПОВОЛЖЬЯ» на 2017 г.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16690" y="1196752"/>
            <a:ext cx="8229600" cy="5472608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endParaRPr lang="ru-RU" sz="2300" dirty="0"/>
          </a:p>
          <a:p>
            <a:pPr marL="0" indent="457200" algn="just">
              <a:buNone/>
            </a:pP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715208"/>
              </p:ext>
            </p:extLst>
          </p:nvPr>
        </p:nvGraphicFramePr>
        <p:xfrm>
          <a:off x="765920" y="2125532"/>
          <a:ext cx="8064896" cy="35383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81877">
                  <a:extLst>
                    <a:ext uri="{9D8B030D-6E8A-4147-A177-3AD203B41FA5}">
                      <a16:colId xmlns:a16="http://schemas.microsoft.com/office/drawing/2014/main" val="1377906164"/>
                    </a:ext>
                  </a:extLst>
                </a:gridCol>
                <a:gridCol w="4680387">
                  <a:extLst>
                    <a:ext uri="{9D8B030D-6E8A-4147-A177-3AD203B41FA5}">
                      <a16:colId xmlns:a16="http://schemas.microsoft.com/office/drawing/2014/main" val="160960101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72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№ строки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Наименование статей доходов и расходов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Планировалось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Фактически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51152525"/>
                  </a:ext>
                </a:extLst>
              </a:tr>
              <a:tr h="407619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Раздел 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. Доходы организации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822948"/>
                  </a:ext>
                </a:extLst>
              </a:tr>
              <a:tr h="407619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средств на 01.01.2017г.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7 896 824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8 141 737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04023380"/>
                  </a:ext>
                </a:extLst>
              </a:tr>
              <a:tr h="3700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Вступительные взносы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08828630"/>
                  </a:ext>
                </a:extLst>
              </a:tr>
              <a:tr h="362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Членские взносы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5 250 000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3 161 150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52650074"/>
                  </a:ext>
                </a:extLst>
              </a:tr>
              <a:tr h="362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взносы на страхование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1 614 500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18260598"/>
                  </a:ext>
                </a:extLst>
              </a:tr>
              <a:tr h="367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Доп. доходы (проценты по депозитам)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694 060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9475189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Доп.доходы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(пожертвования)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8 000 000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92723076"/>
                  </a:ext>
                </a:extLst>
              </a:tr>
              <a:tr h="36263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средств: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16 926 824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21 646 447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26568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034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319637"/>
              </p:ext>
            </p:extLst>
          </p:nvPr>
        </p:nvGraphicFramePr>
        <p:xfrm>
          <a:off x="323528" y="188640"/>
          <a:ext cx="8729967" cy="61217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38302">
                  <a:extLst>
                    <a:ext uri="{9D8B030D-6E8A-4147-A177-3AD203B41FA5}">
                      <a16:colId xmlns:a16="http://schemas.microsoft.com/office/drawing/2014/main" val="1377906164"/>
                    </a:ext>
                  </a:extLst>
                </a:gridCol>
                <a:gridCol w="6156897">
                  <a:extLst>
                    <a:ext uri="{9D8B030D-6E8A-4147-A177-3AD203B41FA5}">
                      <a16:colId xmlns:a16="http://schemas.microsoft.com/office/drawing/2014/main" val="1609601018"/>
                    </a:ext>
                  </a:extLst>
                </a:gridCol>
                <a:gridCol w="1142324">
                  <a:extLst>
                    <a:ext uri="{9D8B030D-6E8A-4147-A177-3AD203B41FA5}">
                      <a16:colId xmlns:a16="http://schemas.microsoft.com/office/drawing/2014/main" val="2270123618"/>
                    </a:ext>
                  </a:extLst>
                </a:gridCol>
                <a:gridCol w="892444">
                  <a:extLst>
                    <a:ext uri="{9D8B030D-6E8A-4147-A177-3AD203B41FA5}">
                      <a16:colId xmlns:a16="http://schemas.microsoft.com/office/drawing/2014/main" val="4063155155"/>
                    </a:ext>
                  </a:extLst>
                </a:gridCol>
              </a:tblGrid>
              <a:tr h="4030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строки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статей доходов и расходов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Планировалось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51152525"/>
                  </a:ext>
                </a:extLst>
              </a:tr>
              <a:tr h="220828"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Расходы организации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842" marR="37842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94898412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работников и оплата труда экспертов Ассоциации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3 456 000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3 136 990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15212248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Отчисления с заработной платы (30,2%)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1 043 712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829 440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65906104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Страхование деятельности членов СРО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1 750 000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26823274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 и коммунальные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263 824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46291308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перепланировка офисных помещений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1 700 000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1 214 565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677973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мебели, инвентаря, компьютеров и офисной техники, монтаж локальных сетей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387 538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54041894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и сопровождение сайта СРО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12 890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6913430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Приобретение, разработка, внедрение и плата за использование ПО (реестр членов СРО, 1С, Консультант, Гарант, ТехноКад, Панорама)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102 627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38488229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Ежегодный членский взнос в НПКИ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1 042 500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64525301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Канцелярские товары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69 195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14392140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Расходные материалы, ремонт оргтехники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13 050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42993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Интернет, телефон, почтовые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62 613 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37231062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28335012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Электронная сдача отчетности «ТаксНет»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11240775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Банковские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71 639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83024528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Командировочные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43 188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36649883"/>
                  </a:ext>
                </a:extLst>
              </a:tr>
              <a:tr h="235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Аудиторские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22645977"/>
                  </a:ext>
                </a:extLst>
              </a:tr>
              <a:tr h="268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Рекламные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57 140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95086583"/>
                  </a:ext>
                </a:extLst>
              </a:tr>
              <a:tr h="883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обучающих семинаров, заседаний органов управления, совещаний, встреч, подготовка методических материалов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9207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155 049</a:t>
                      </a:r>
                    </a:p>
                    <a:p>
                      <a:pPr indent="44958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76199419"/>
                  </a:ext>
                </a:extLst>
              </a:tr>
              <a:tr h="116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Транспортные расходы и ГСМ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301 310 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44834666"/>
                  </a:ext>
                </a:extLst>
              </a:tr>
              <a:tr h="146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Представительские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18927611"/>
                  </a:ext>
                </a:extLst>
              </a:tr>
              <a:tr h="1523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72 112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9 540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46314729"/>
                  </a:ext>
                </a:extLst>
              </a:tr>
              <a:tr h="25324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расходов: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15 926 824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9 660 983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57803828"/>
                  </a:ext>
                </a:extLst>
              </a:tr>
            </a:tbl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506624E4-91F2-4D33-8A90-A68563C504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991186"/>
              </p:ext>
            </p:extLst>
          </p:nvPr>
        </p:nvGraphicFramePr>
        <p:xfrm>
          <a:off x="323528" y="6380100"/>
          <a:ext cx="8729967" cy="2532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695199">
                  <a:extLst>
                    <a:ext uri="{9D8B030D-6E8A-4147-A177-3AD203B41FA5}">
                      <a16:colId xmlns:a16="http://schemas.microsoft.com/office/drawing/2014/main" val="1424584841"/>
                    </a:ext>
                  </a:extLst>
                </a:gridCol>
                <a:gridCol w="1142324">
                  <a:extLst>
                    <a:ext uri="{9D8B030D-6E8A-4147-A177-3AD203B41FA5}">
                      <a16:colId xmlns:a16="http://schemas.microsoft.com/office/drawing/2014/main" val="873590924"/>
                    </a:ext>
                  </a:extLst>
                </a:gridCol>
                <a:gridCol w="892444">
                  <a:extLst>
                    <a:ext uri="{9D8B030D-6E8A-4147-A177-3AD203B41FA5}">
                      <a16:colId xmlns:a16="http://schemas.microsoft.com/office/drawing/2014/main" val="4146468306"/>
                    </a:ext>
                  </a:extLst>
                </a:gridCol>
              </a:tblGrid>
              <a:tr h="2532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денежных средств на 31.12.2017: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1 000 000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11 985 464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56882">
                          <a:srgbClr val="CBDAEC"/>
                        </a:gs>
                        <a:gs pos="56765">
                          <a:srgbClr val="CBDAEC"/>
                        </a:gs>
                        <a:gs pos="95000">
                          <a:srgbClr val="CBDAEC"/>
                        </a:gs>
                        <a:gs pos="56062">
                          <a:srgbClr val="CCDAEC"/>
                        </a:gs>
                        <a:gs pos="55125">
                          <a:srgbClr val="CDDBED"/>
                        </a:gs>
                        <a:gs pos="53250">
                          <a:srgbClr val="D0DDEE"/>
                        </a:gs>
                        <a:gs pos="62000">
                          <a:srgbClr val="D5E1F0"/>
                        </a:gs>
                        <a:gs pos="42000">
                          <a:srgbClr val="E0E9F4"/>
                        </a:gs>
                        <a:gs pos="27000">
                          <a:schemeClr val="accent1">
                            <a:lumMod val="5000"/>
                            <a:lumOff val="95000"/>
                          </a:schemeClr>
                        </a:gs>
                        <a:gs pos="82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86299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767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188640"/>
            <a:ext cx="8229600" cy="360040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Годовая бухгалтерская отчетность за 2017 год</a:t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4BFAD79-EFCE-4CD5-B91B-65AA0B977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003"/>
          <a:stretch/>
        </p:blipFill>
        <p:spPr>
          <a:xfrm>
            <a:off x="323528" y="908720"/>
            <a:ext cx="3977013" cy="59201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345A80-779C-4527-AB60-3D7C758B38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58"/>
          <a:stretch/>
        </p:blipFill>
        <p:spPr>
          <a:xfrm>
            <a:off x="4571999" y="548680"/>
            <a:ext cx="4176465" cy="628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85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288032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Аудиторское заключение по итогам 2017 года</a:t>
            </a:r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FD50D7C-8D69-4C1A-9421-53443F3A3D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22" t="5276" r="2134" b="4013"/>
          <a:stretch/>
        </p:blipFill>
        <p:spPr>
          <a:xfrm>
            <a:off x="179512" y="476672"/>
            <a:ext cx="4197152" cy="62209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269FAE-1DAA-4114-8115-1BDADAEB44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41" t="5276" r="11395" b="2750"/>
          <a:stretch/>
        </p:blipFill>
        <p:spPr>
          <a:xfrm>
            <a:off x="4722479" y="390082"/>
            <a:ext cx="3960441" cy="630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34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052736"/>
            <a:ext cx="828092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 №3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Отчет ревизионной комиссии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Саморегулируемой организации «Ассоциация кадастровых инженеров Поволжья»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об итогах деятельности за 2017 года.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16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6759FA-13F0-44B3-91F0-6679D12B96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24" t="4392" r="2003" b="10558"/>
          <a:stretch/>
        </p:blipFill>
        <p:spPr>
          <a:xfrm>
            <a:off x="88835" y="332656"/>
            <a:ext cx="4555174" cy="60486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98AEBA-23D0-4923-94F6-D143783459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97" t="1173" r="3488" b="7478"/>
          <a:stretch/>
        </p:blipFill>
        <p:spPr>
          <a:xfrm>
            <a:off x="4932040" y="116632"/>
            <a:ext cx="431691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563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412776"/>
            <a:ext cx="8280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Вопросы №4, 5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Утверждение приоритетных направлений деятельности Ассоциации на 2018 год и сметы доходов и расходов Ассоциации на 2018 год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412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12" y="332656"/>
            <a:ext cx="8229600" cy="1664860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2700" b="1" dirty="0">
                <a:solidFill>
                  <a:srgbClr val="FF0000"/>
                </a:solidFill>
              </a:rPr>
              <a:t>Смета доходов и расходов Ассоциации на 2018 год</a:t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sz="2700" dirty="0">
                <a:solidFill>
                  <a:srgbClr val="FF0000"/>
                </a:solidFill>
              </a:rPr>
              <a:t>(увеличение штатной численности с 11 до 13 человек, возможность технического перевооружения в области </a:t>
            </a:r>
            <a:r>
              <a:rPr lang="en-US" sz="2700" dirty="0">
                <a:solidFill>
                  <a:srgbClr val="FF0000"/>
                </a:solidFill>
              </a:rPr>
              <a:t>IT</a:t>
            </a:r>
            <a:r>
              <a:rPr lang="ru-RU" sz="2700" dirty="0">
                <a:solidFill>
                  <a:srgbClr val="FF0000"/>
                </a:solidFill>
              </a:rPr>
              <a:t>, убытки 2,5 млн. руб. в связи с банкротством Анкор-банка</a:t>
            </a:r>
            <a:r>
              <a:rPr lang="en-US" sz="2700" dirty="0">
                <a:solidFill>
                  <a:srgbClr val="FF0000"/>
                </a:solidFill>
              </a:rPr>
              <a:t>)</a:t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1772816"/>
            <a:ext cx="7848872" cy="4392488"/>
          </a:xfrm>
        </p:spPr>
        <p:txBody>
          <a:bodyPr>
            <a:normAutofit/>
          </a:bodyPr>
          <a:lstStyle/>
          <a:p>
            <a:pPr marL="0" lvl="0" indent="457200" algn="just">
              <a:spcBef>
                <a:spcPts val="0"/>
              </a:spcBef>
              <a:buNone/>
            </a:pPr>
            <a:endParaRPr lang="ru-RU" sz="2800" dirty="0"/>
          </a:p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841329"/>
              </p:ext>
            </p:extLst>
          </p:nvPr>
        </p:nvGraphicFramePr>
        <p:xfrm>
          <a:off x="755576" y="2357558"/>
          <a:ext cx="7848872" cy="34477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1458">
                  <a:extLst>
                    <a:ext uri="{9D8B030D-6E8A-4147-A177-3AD203B41FA5}">
                      <a16:colId xmlns:a16="http://schemas.microsoft.com/office/drawing/2014/main" val="3620796854"/>
                    </a:ext>
                  </a:extLst>
                </a:gridCol>
                <a:gridCol w="4431130">
                  <a:extLst>
                    <a:ext uri="{9D8B030D-6E8A-4147-A177-3AD203B41FA5}">
                      <a16:colId xmlns:a16="http://schemas.microsoft.com/office/drawing/2014/main" val="4092019103"/>
                    </a:ext>
                  </a:extLst>
                </a:gridCol>
                <a:gridCol w="2416284">
                  <a:extLst>
                    <a:ext uri="{9D8B030D-6E8A-4147-A177-3AD203B41FA5}">
                      <a16:colId xmlns:a16="http://schemas.microsoft.com/office/drawing/2014/main" val="1185501172"/>
                    </a:ext>
                  </a:extLst>
                </a:gridCol>
              </a:tblGrid>
              <a:tr h="645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№ строки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Наименование статей доходов и расходов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Планируется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3814188"/>
                  </a:ext>
                </a:extLst>
              </a:tr>
              <a:tr h="359064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Раздел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I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. Доходы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088166"/>
                  </a:ext>
                </a:extLst>
              </a:tr>
              <a:tr h="359064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средств на 01.01.2017г.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11 985 464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02419729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Вступительные взносы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9749648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Членские взносы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3 320 000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38577960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взносы на страхование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1 575 000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39120156"/>
                  </a:ext>
                </a:extLst>
              </a:tr>
              <a:tr h="359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Доп. доходы (проценты по депозитам)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91857148"/>
                  </a:ext>
                </a:extLst>
              </a:tr>
              <a:tr h="647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дополнительные доходы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3 000 000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48959584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55EDAF1-EC3C-4101-9031-AC79FABAB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302980"/>
              </p:ext>
            </p:extLst>
          </p:nvPr>
        </p:nvGraphicFramePr>
        <p:xfrm>
          <a:off x="755577" y="5517230"/>
          <a:ext cx="7846532" cy="4320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01159">
                  <a:extLst>
                    <a:ext uri="{9D8B030D-6E8A-4147-A177-3AD203B41FA5}">
                      <a16:colId xmlns:a16="http://schemas.microsoft.com/office/drawing/2014/main" val="2153942997"/>
                    </a:ext>
                  </a:extLst>
                </a:gridCol>
                <a:gridCol w="4429809">
                  <a:extLst>
                    <a:ext uri="{9D8B030D-6E8A-4147-A177-3AD203B41FA5}">
                      <a16:colId xmlns:a16="http://schemas.microsoft.com/office/drawing/2014/main" val="4203627689"/>
                    </a:ext>
                  </a:extLst>
                </a:gridCol>
                <a:gridCol w="2415564">
                  <a:extLst>
                    <a:ext uri="{9D8B030D-6E8A-4147-A177-3AD203B41FA5}">
                      <a16:colId xmlns:a16="http://schemas.microsoft.com/office/drawing/2014/main" val="3151232390"/>
                    </a:ext>
                  </a:extLst>
                </a:gridCol>
              </a:tblGrid>
              <a:tr h="432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средств: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20 190 464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965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288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1772816"/>
            <a:ext cx="7848872" cy="4032448"/>
          </a:xfrm>
        </p:spPr>
        <p:txBody>
          <a:bodyPr>
            <a:normAutofit/>
          </a:bodyPr>
          <a:lstStyle/>
          <a:p>
            <a:pPr marL="0" lvl="0" indent="457200" algn="just">
              <a:spcBef>
                <a:spcPts val="0"/>
              </a:spcBef>
              <a:buNone/>
            </a:pPr>
            <a:endParaRPr lang="ru-RU" sz="2800" dirty="0"/>
          </a:p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551452"/>
              </p:ext>
            </p:extLst>
          </p:nvPr>
        </p:nvGraphicFramePr>
        <p:xfrm>
          <a:off x="768679" y="400166"/>
          <a:ext cx="7632848" cy="572913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14856">
                  <a:extLst>
                    <a:ext uri="{9D8B030D-6E8A-4147-A177-3AD203B41FA5}">
                      <a16:colId xmlns:a16="http://schemas.microsoft.com/office/drawing/2014/main" val="1552382933"/>
                    </a:ext>
                  </a:extLst>
                </a:gridCol>
                <a:gridCol w="5673444">
                  <a:extLst>
                    <a:ext uri="{9D8B030D-6E8A-4147-A177-3AD203B41FA5}">
                      <a16:colId xmlns:a16="http://schemas.microsoft.com/office/drawing/2014/main" val="4149115678"/>
                    </a:ext>
                  </a:extLst>
                </a:gridCol>
                <a:gridCol w="1144548">
                  <a:extLst>
                    <a:ext uri="{9D8B030D-6E8A-4147-A177-3AD203B41FA5}">
                      <a16:colId xmlns:a16="http://schemas.microsoft.com/office/drawing/2014/main" val="3450330729"/>
                    </a:ext>
                  </a:extLst>
                </a:gridCol>
              </a:tblGrid>
              <a:tr h="3346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</a:rPr>
                        <a:t>№ строки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</a:rPr>
                        <a:t>Наименование статей доходов и расходов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</a:rPr>
                        <a:t>Планируется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05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03051619"/>
                  </a:ext>
                </a:extLst>
              </a:tr>
              <a:tr h="213936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</a:rPr>
                        <a:t>Раздел </a:t>
                      </a:r>
                      <a:r>
                        <a:rPr lang="en-US" sz="1050" b="0" dirty="0">
                          <a:solidFill>
                            <a:schemeClr val="tx1"/>
                          </a:solidFill>
                          <a:effectLst/>
                        </a:rPr>
                        <a:t>II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</a:rPr>
                        <a:t>. Расходы организации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051" marR="3705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782513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работников и оплата труда экспертов Ассоциации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4 900 000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41942775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Отчисления с заработной платы (30,2%)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1 479 800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443946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Страхование деятельности членов СРО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1 575 000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62405545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помещения и коммунальные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20455643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и перепланировка офисных помещений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2 000 000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36197231"/>
                  </a:ext>
                </a:extLst>
              </a:tr>
              <a:tr h="2397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мебели, инвентаря, компьютеров и офисной техники, монтаж локальных сетей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63509575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Модернизация и сопровождение сайта СРО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18554685"/>
                  </a:ext>
                </a:extLst>
              </a:tr>
              <a:tr h="4163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Приобретение, разработка, внедрение и плата за использование ПО (реестр членов СРО, 1С, Консультант, Гарант, ТехноКад, Панорама)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09357204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Ежегодный членский взнос в НПКИ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89137490"/>
                  </a:ext>
                </a:extLst>
              </a:tr>
              <a:tr h="190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Канцелярские товары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50226355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Расходные материалы, ремонт оргтехники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85230806"/>
                  </a:ext>
                </a:extLst>
              </a:tr>
              <a:tr h="190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Интернет, телефон, почтовые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68940048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9146161"/>
                  </a:ext>
                </a:extLst>
              </a:tr>
              <a:tr h="190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Электронная сдача отчетности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91513384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Банковские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5758976"/>
                  </a:ext>
                </a:extLst>
              </a:tr>
              <a:tr h="190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Командировочные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4191166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Аудиторские услуги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77675775"/>
                  </a:ext>
                </a:extLst>
              </a:tr>
              <a:tr h="190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Рекламные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91598477"/>
                  </a:ext>
                </a:extLst>
              </a:tr>
              <a:tr h="346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обучающих семинаров, заседаний органов управления, совещаний, встреч, подготовка методических материалов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85406151"/>
                  </a:ext>
                </a:extLst>
              </a:tr>
              <a:tr h="150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Транспортные расходы и ГСМ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12765733"/>
                  </a:ext>
                </a:extLst>
              </a:tr>
              <a:tr h="1974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Представительские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6676588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Убытки хозяйственной деятельности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2 447 253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86437888"/>
                  </a:ext>
                </a:extLst>
              </a:tr>
              <a:tr h="1907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53 411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39908854"/>
                  </a:ext>
                </a:extLst>
              </a:tr>
              <a:tr h="2317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расходов: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20 180 464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68163471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E3EDB48-45C8-48AE-9A51-28B50844B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786197"/>
              </p:ext>
            </p:extLst>
          </p:nvPr>
        </p:nvGraphicFramePr>
        <p:xfrm>
          <a:off x="768679" y="6309320"/>
          <a:ext cx="7632848" cy="16929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14856">
                  <a:extLst>
                    <a:ext uri="{9D8B030D-6E8A-4147-A177-3AD203B41FA5}">
                      <a16:colId xmlns:a16="http://schemas.microsoft.com/office/drawing/2014/main" val="1616215947"/>
                    </a:ext>
                  </a:extLst>
                </a:gridCol>
                <a:gridCol w="5673444">
                  <a:extLst>
                    <a:ext uri="{9D8B030D-6E8A-4147-A177-3AD203B41FA5}">
                      <a16:colId xmlns:a16="http://schemas.microsoft.com/office/drawing/2014/main" val="1836711087"/>
                    </a:ext>
                  </a:extLst>
                </a:gridCol>
                <a:gridCol w="1144548">
                  <a:extLst>
                    <a:ext uri="{9D8B030D-6E8A-4147-A177-3AD203B41FA5}">
                      <a16:colId xmlns:a16="http://schemas.microsoft.com/office/drawing/2014/main" val="354183625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Остаток средств на 31.12.2017 г. (резерв на 2019 г.)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67153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715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92088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Приоритетные направления работы СРО АКИ «Поволжье» на 2018 год</a:t>
            </a:r>
            <a:br>
              <a:rPr lang="ru-RU" sz="3200" dirty="0">
                <a:solidFill>
                  <a:srgbClr val="FF0000"/>
                </a:solidFill>
              </a:rPr>
            </a:b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11560" y="1988840"/>
            <a:ext cx="8229600" cy="4093915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600" dirty="0"/>
              <a:t>Основная задача года – </a:t>
            </a:r>
            <a:r>
              <a:rPr lang="ru-RU" sz="2600" b="1" dirty="0"/>
              <a:t>налаживание системной работы саморегулируемой организации по всем направлениям деятельности,</a:t>
            </a:r>
            <a:r>
              <a:rPr lang="ru-RU" sz="2600" dirty="0"/>
              <a:t> исходя из функций, определенных статьями 30, 30.1, 30.2 Федерального закона от 24.07.2007 №221-ФЗ «О кадастровой деятельности», Федеральным законом от 01.12.2007 №315-ФЗ «О саморегулируемых организациях», иными нормативно-правовыми актами, Уставом Ассоциации. 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600" dirty="0"/>
              <a:t>Далее по пунктам: </a:t>
            </a:r>
          </a:p>
        </p:txBody>
      </p:sp>
    </p:spTree>
    <p:extLst>
      <p:ext uri="{BB962C8B-B14F-4D97-AF65-F5344CB8AC3E}">
        <p14:creationId xmlns:p14="http://schemas.microsoft.com/office/powerpoint/2010/main" val="1027198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Приоритетные направления работы СРО АКИ «Поволжье» на 2018 год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7928" y="1988840"/>
            <a:ext cx="7766520" cy="4536504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600" dirty="0"/>
              <a:t>1. Сохранить </a:t>
            </a:r>
            <a:r>
              <a:rPr lang="ru-RU" sz="2600" b="1" dirty="0"/>
              <a:t>достигнутую численность членов Ассоциации</a:t>
            </a:r>
            <a:r>
              <a:rPr lang="ru-RU" sz="2600" dirty="0"/>
              <a:t> (около </a:t>
            </a:r>
            <a:r>
              <a:rPr lang="ru-RU" sz="2600" b="1" dirty="0"/>
              <a:t>1400 кадастровых инженеров</a:t>
            </a:r>
            <a:r>
              <a:rPr lang="ru-RU" sz="2600" dirty="0"/>
              <a:t>), и по возможности увеличить ее. Вести работу по укреплению подразделений Ассоциации во всех регионах присутствия (на сегодня – 8 регионов РФ).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600" dirty="0"/>
              <a:t>2. Сохранить приемлемый для большинства членов Ассоциации </a:t>
            </a:r>
            <a:r>
              <a:rPr lang="ru-RU" sz="2600" b="1" dirty="0"/>
              <a:t>размер взносов </a:t>
            </a:r>
            <a:r>
              <a:rPr lang="ru-RU" sz="2600" dirty="0"/>
              <a:t>на уровне предыдущего года.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600" dirty="0"/>
              <a:t>3. Участие в работе </a:t>
            </a:r>
            <a:r>
              <a:rPr lang="ru-RU" sz="2600" b="1" dirty="0"/>
              <a:t>Национального объединения СРО КИ, </a:t>
            </a:r>
            <a:r>
              <a:rPr lang="ru-RU" sz="2600" dirty="0"/>
              <a:t>включая вопросы </a:t>
            </a:r>
            <a:r>
              <a:rPr lang="ru-RU" sz="2600" b="1" dirty="0"/>
              <a:t>разработки НПА </a:t>
            </a:r>
            <a:r>
              <a:rPr lang="ru-RU" sz="2600" dirty="0"/>
              <a:t>в сфере кадастровой деятельности. Участие в принятии мер относительно </a:t>
            </a:r>
            <a:r>
              <a:rPr lang="ru-RU" sz="2600" b="1" dirty="0"/>
              <a:t>угроз, стоящих на сегодня перед кадастровым сообществом.</a:t>
            </a:r>
            <a:endParaRPr lang="ru-RU" sz="2600" dirty="0"/>
          </a:p>
          <a:p>
            <a:pPr marL="514350" indent="-514350" algn="just">
              <a:spcBef>
                <a:spcPts val="0"/>
              </a:spcBef>
              <a:buAutoNum type="arabicPeriod"/>
            </a:pP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2631043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88234"/>
            <a:ext cx="8229600" cy="1143000"/>
          </a:xfrm>
        </p:spPr>
        <p:txBody>
          <a:bodyPr/>
          <a:lstStyle/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функции Кадастровой палаты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05C07B4D-259F-4262-ADB6-4A85CCC15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00" t="2096" r="6666" b="8127"/>
          <a:stretch/>
        </p:blipFill>
        <p:spPr>
          <a:xfrm>
            <a:off x="460724" y="922235"/>
            <a:ext cx="3895251" cy="57326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1D4AC5-8F07-46A4-BDE4-62DDFFBC94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02" t="2304" r="8775" b="15303"/>
          <a:stretch/>
        </p:blipFill>
        <p:spPr>
          <a:xfrm>
            <a:off x="4932040" y="922235"/>
            <a:ext cx="4028130" cy="574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01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FF0000"/>
                </a:solidFill>
              </a:rPr>
            </a:br>
            <a:r>
              <a:rPr lang="ru-RU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по Приказу </a:t>
            </a:r>
            <a:r>
              <a:rPr lang="ru-RU" sz="27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П/0302 от 28.06.2017г.</a:t>
            </a: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36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400" dirty="0" err="1">
                <a:latin typeface="+mj-lt"/>
                <a:cs typeface="Times New Roman" panose="02020603050405020304" pitchFamily="18" charset="0"/>
              </a:rPr>
              <a:t>Нацобъединением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 и рядом СРО отправлены жалобы в адрес Правительства РФ, Минэкономразвития РФ, </a:t>
            </a:r>
            <a:r>
              <a:rPr lang="ru-RU" sz="2400" dirty="0" err="1">
                <a:latin typeface="+mj-lt"/>
                <a:cs typeface="Times New Roman" panose="02020603050405020304" pitchFamily="18" charset="0"/>
              </a:rPr>
              <a:t>Росреестра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 и ФАС. Подано исковое заявление в Арбитражный суд г. Москвы о признании незаконным решения органа </a:t>
            </a:r>
            <a:r>
              <a:rPr lang="ru-RU" sz="2400" dirty="0" err="1">
                <a:latin typeface="+mj-lt"/>
                <a:cs typeface="Times New Roman" panose="02020603050405020304" pitchFamily="18" charset="0"/>
              </a:rPr>
              <a:t>госвласти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. </a:t>
            </a:r>
          </a:p>
          <a:p>
            <a:pPr marL="0" indent="457200" algn="just">
              <a:buNone/>
            </a:pPr>
            <a:r>
              <a:rPr lang="ru-RU" sz="2400" dirty="0">
                <a:latin typeface="+mj-lt"/>
                <a:cs typeface="Times New Roman" panose="02020603050405020304" pitchFamily="18" charset="0"/>
              </a:rPr>
              <a:t>Дело в АС на сегодня проиграно, решение обжалуется.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+mj-lt"/>
                <a:cs typeface="Times New Roman" panose="02020603050405020304" pitchFamily="18" charset="0"/>
              </a:rPr>
              <a:t>По письму в ФАС вынесено «предупреждение о прекращении действий, которые содержат признаки нарушения». Срок исполнения данной меры продлевается. Реальное решение ни в какую сторону не принято.</a:t>
            </a:r>
          </a:p>
          <a:p>
            <a:pPr marL="0" indent="457200" algn="just">
              <a:buNone/>
            </a:pPr>
            <a:r>
              <a:rPr lang="ru-RU" sz="2400" dirty="0">
                <a:latin typeface="+mj-lt"/>
                <a:cs typeface="Times New Roman" panose="02020603050405020304" pitchFamily="18" charset="0"/>
              </a:rPr>
              <a:t>При этом Кадастровая палата в ряде регионов приступает к кадастровым работам. </a:t>
            </a:r>
          </a:p>
          <a:p>
            <a:pPr marL="0" indent="45720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5211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1916832"/>
            <a:ext cx="7632848" cy="3888432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400" dirty="0"/>
              <a:t>4. Активно взаимодействовать с другими СРО КИ с целью взаимной поддержки и обмена опытом.</a:t>
            </a:r>
          </a:p>
          <a:p>
            <a:pPr marL="0" indent="457200" algn="just">
              <a:buNone/>
            </a:pPr>
            <a:r>
              <a:rPr lang="ru-RU" sz="2400" dirty="0"/>
              <a:t>5. </a:t>
            </a:r>
            <a:r>
              <a:rPr lang="ru-RU" sz="2400" b="1" dirty="0"/>
              <a:t>Продолжить деятельность регионального представителя </a:t>
            </a:r>
            <a:r>
              <a:rPr lang="ru-RU" sz="2400" dirty="0"/>
              <a:t>Нацобъединения СРО КИ по ПФО, включая сбор и анализ отчетов о деятельности апелляционных комиссий. Принять участие в </a:t>
            </a:r>
            <a:r>
              <a:rPr lang="ru-RU" sz="2400" b="1" dirty="0"/>
              <a:t>ротации членов и организации эффективной работы апелляционных комиссий </a:t>
            </a:r>
            <a:r>
              <a:rPr lang="ru-RU" sz="2400" dirty="0"/>
              <a:t>при органах кадастрового учета.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548680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Приоритетные направления работы СРО АКИ «Поволжье»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14417987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74575" y="404664"/>
            <a:ext cx="8048230" cy="5904656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1800" b="1" dirty="0"/>
              <a:t> </a:t>
            </a:r>
            <a:r>
              <a:rPr lang="ru-RU" sz="2300" dirty="0">
                <a:solidFill>
                  <a:srgbClr val="FF0000"/>
                </a:solidFill>
              </a:rPr>
              <a:t>Отчет о проведении заседаний Апелляционных комиссий по Приволжскому федеральному округу за 2017 год</a:t>
            </a:r>
            <a:endParaRPr lang="ru-RU" sz="2000" dirty="0">
              <a:highlight>
                <a:srgbClr val="FFFF00"/>
              </a:highlight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1800" dirty="0">
              <a:highlight>
                <a:srgbClr val="FFFF00"/>
              </a:highlight>
            </a:endParaRPr>
          </a:p>
          <a:p>
            <a:pPr marL="0" indent="457200" algn="just">
              <a:buNone/>
            </a:pPr>
            <a:endParaRPr lang="ru-RU" sz="2800" b="1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7D8D49F-BDF1-4C1A-8D2B-5F53173F1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822726"/>
              </p:ext>
            </p:extLst>
          </p:nvPr>
        </p:nvGraphicFramePr>
        <p:xfrm>
          <a:off x="583890" y="1412776"/>
          <a:ext cx="8229600" cy="4680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7967">
                  <a:extLst>
                    <a:ext uri="{9D8B030D-6E8A-4147-A177-3AD203B41FA5}">
                      <a16:colId xmlns:a16="http://schemas.microsoft.com/office/drawing/2014/main" val="2437845980"/>
                    </a:ext>
                  </a:extLst>
                </a:gridCol>
                <a:gridCol w="2303703">
                  <a:extLst>
                    <a:ext uri="{9D8B030D-6E8A-4147-A177-3AD203B41FA5}">
                      <a16:colId xmlns:a16="http://schemas.microsoft.com/office/drawing/2014/main" val="4148209310"/>
                    </a:ext>
                  </a:extLst>
                </a:gridCol>
                <a:gridCol w="1166469">
                  <a:extLst>
                    <a:ext uri="{9D8B030D-6E8A-4147-A177-3AD203B41FA5}">
                      <a16:colId xmlns:a16="http://schemas.microsoft.com/office/drawing/2014/main" val="676427732"/>
                    </a:ext>
                  </a:extLst>
                </a:gridCol>
                <a:gridCol w="868274">
                  <a:extLst>
                    <a:ext uri="{9D8B030D-6E8A-4147-A177-3AD203B41FA5}">
                      <a16:colId xmlns:a16="http://schemas.microsoft.com/office/drawing/2014/main" val="945509267"/>
                    </a:ext>
                  </a:extLst>
                </a:gridCol>
                <a:gridCol w="806881">
                  <a:extLst>
                    <a:ext uri="{9D8B030D-6E8A-4147-A177-3AD203B41FA5}">
                      <a16:colId xmlns:a16="http://schemas.microsoft.com/office/drawing/2014/main" val="3802562801"/>
                    </a:ext>
                  </a:extLst>
                </a:gridCol>
                <a:gridCol w="1096306">
                  <a:extLst>
                    <a:ext uri="{9D8B030D-6E8A-4147-A177-3AD203B41FA5}">
                      <a16:colId xmlns:a16="http://schemas.microsoft.com/office/drawing/2014/main" val="3762411400"/>
                    </a:ext>
                  </a:extLst>
                </a:gridCol>
              </a:tblGrid>
              <a:tr h="7013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Наименование субъекта по Приволжскому федеральному округу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Проведено Заседаний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Количество рассмотренных заявок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из них, отказано в принятии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из них, отклонено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из них, удовлетворено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73247085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Кировская область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06072329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Нижегородская область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66219269"/>
                  </a:ext>
                </a:extLst>
              </a:tr>
              <a:tr h="4032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Оренбургская область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62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75126929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Пензенская область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30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84610420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Пермский край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29290881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Республика Башкортостан 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55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61107896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Республика Марий Эл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357596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Республика Мордовия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118869464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Республика Татарстан 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19962319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Самарская область 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265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85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64460853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Саратовская область</a:t>
                      </a:r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61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36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53573953"/>
                  </a:ext>
                </a:extLst>
              </a:tr>
              <a:tr h="2051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Удмуртская Республика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11806292"/>
                  </a:ext>
                </a:extLst>
              </a:tr>
              <a:tr h="289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Ульяновская область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1400" b="0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81858405"/>
                  </a:ext>
                </a:extLst>
              </a:tr>
              <a:tr h="368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Чувашская Республика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9739391"/>
                  </a:ext>
                </a:extLst>
              </a:tr>
              <a:tr h="4748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ИТОГО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141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u="none" strike="noStrike" dirty="0">
                          <a:effectLst/>
                        </a:rPr>
                        <a:t>707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>
                          <a:effectLst/>
                        </a:rPr>
                        <a:t>399</a:t>
                      </a:r>
                      <a:endParaRPr lang="ru-RU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299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effectLst/>
                        </a:rPr>
                        <a:t>9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67" marR="8767" marT="876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35923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510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3204" y="620688"/>
            <a:ext cx="8048230" cy="5544616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1800" b="1" dirty="0"/>
              <a:t> </a:t>
            </a:r>
            <a:r>
              <a:rPr lang="ru-RU" sz="2800" dirty="0">
                <a:solidFill>
                  <a:srgbClr val="FF0000"/>
                </a:solidFill>
              </a:rPr>
              <a:t>Апелляционные комиссии</a:t>
            </a:r>
            <a:endParaRPr lang="ru-RU" sz="2800" b="1" dirty="0"/>
          </a:p>
          <a:p>
            <a:pPr marL="0" lvl="0" indent="0" algn="just">
              <a:spcBef>
                <a:spcPts val="0"/>
              </a:spcBef>
              <a:buNone/>
            </a:pPr>
            <a:endParaRPr lang="ru-RU" sz="1900" b="1" dirty="0">
              <a:highlight>
                <a:srgbClr val="FFFF00"/>
              </a:highlight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/>
              <a:t>СРО АКИ «Поволжье» имеет представителей в Апелляционных комиссиях семи регионов:</a:t>
            </a:r>
          </a:p>
          <a:p>
            <a:pPr marL="180000" indent="100013"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/>
              <a:t>  Республика Татарстан – 2 члена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Чувашская Республика – 1 член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Ульяновская область – 2 члена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Кировская область –  2 члена АК, место заместителя председателя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Нижегородская область – 1 член АК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Удмуртская Республика – 1 член АК</a:t>
            </a:r>
          </a:p>
          <a:p>
            <a:pPr marL="180000" indent="17463" algn="just">
              <a:lnSpc>
                <a:spcPct val="120000"/>
              </a:lnSpc>
              <a:spcBef>
                <a:spcPts val="0"/>
              </a:spcBef>
              <a:tabLst>
                <a:tab pos="628650" algn="l"/>
              </a:tabLst>
            </a:pPr>
            <a:r>
              <a:rPr lang="ru-RU" sz="2000" dirty="0"/>
              <a:t>  Челябинская область – 1 член АК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1800" dirty="0">
              <a:highlight>
                <a:srgbClr val="FFFF00"/>
              </a:highlight>
            </a:endParaRPr>
          </a:p>
          <a:p>
            <a:pPr marL="0" indent="457200" algn="just">
              <a:buNone/>
            </a:pPr>
            <a:r>
              <a:rPr lang="ru-RU" sz="2000" dirty="0"/>
              <a:t>Данные места за нами будут </a:t>
            </a:r>
            <a:r>
              <a:rPr lang="ru-RU" sz="2000" b="1" dirty="0"/>
              <a:t>сохранены и после ротации членов. </a:t>
            </a:r>
            <a:r>
              <a:rPr lang="ru-RU" sz="2000" dirty="0"/>
              <a:t>Также появляется место в АК Республики Марий Эл (принято решение </a:t>
            </a:r>
            <a:r>
              <a:rPr lang="ru-RU" sz="2000" b="1" dirty="0"/>
              <a:t>об исключении из апелляционных комиссий представителей СРО, не являющихся членами Нацобъединения</a:t>
            </a:r>
            <a:r>
              <a:rPr lang="ru-RU" sz="2000" dirty="0"/>
              <a:t>)</a:t>
            </a:r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856896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1628800"/>
            <a:ext cx="7560840" cy="4824536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/>
              <a:t>6.  Начать создание в рамках Ассоциации </a:t>
            </a:r>
            <a:r>
              <a:rPr lang="ru-RU" sz="2400" b="1" dirty="0"/>
              <a:t>института экспертов </a:t>
            </a:r>
            <a:r>
              <a:rPr lang="ru-RU" sz="2400" dirty="0"/>
              <a:t>для проведения бесплатной экспертизы решений о приостановках.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/>
              <a:t>7. Продолжить приведение внутренних документов Ассоциации в соответствие с действующим законодательством (делаем сегодня).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/>
              <a:t>Выработать и утвердить на Правлении Ассоциации </a:t>
            </a:r>
            <a:r>
              <a:rPr lang="ru-RU" sz="2400" b="1" dirty="0"/>
              <a:t>собственные локальные стандарты деятельность по конкретным направлениям работы кадастровых инженеров.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/>
              <a:t>8. Усилить работу специализированных органов Ассоциации по организации </a:t>
            </a:r>
            <a:r>
              <a:rPr lang="ru-RU" sz="2400" b="1" dirty="0"/>
              <a:t>плановых и внеплановых проверок профессиональной деятельности КИ</a:t>
            </a:r>
            <a:r>
              <a:rPr lang="ru-RU" sz="2400" dirty="0"/>
              <a:t>, а также применению к членам Ассоциации </a:t>
            </a:r>
            <a:r>
              <a:rPr lang="ru-RU" sz="2400" b="1" dirty="0"/>
              <a:t>мер дисциплинарного воздействия.</a:t>
            </a:r>
          </a:p>
          <a:p>
            <a:pPr marL="0" indent="457200" algn="just">
              <a:spcBef>
                <a:spcPts val="0"/>
              </a:spcBef>
              <a:buNone/>
            </a:pPr>
            <a:endParaRPr lang="ru-RU" sz="2400" b="1" dirty="0"/>
          </a:p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548680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Приоритетные направления работы СРО АКИ «Поволжье»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4200088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-1"/>
            <a:ext cx="10873596" cy="6775439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500" dirty="0">
                <a:solidFill>
                  <a:srgbClr val="FF0000"/>
                </a:solidFill>
              </a:rPr>
              <a:t>Новая схема работы специализированных органов</a:t>
            </a: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275856" y="1064962"/>
            <a:ext cx="2108614" cy="132595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Жалоба, нарушение</a:t>
            </a:r>
          </a:p>
        </p:txBody>
      </p:sp>
      <p:cxnSp>
        <p:nvCxnSpPr>
          <p:cNvPr id="11" name="Прямая со стрелкой 10"/>
          <p:cNvCxnSpPr>
            <a:cxnSpLocks/>
            <a:stCxn id="4" idx="2"/>
            <a:endCxn id="10" idx="0"/>
          </p:cNvCxnSpPr>
          <p:nvPr/>
        </p:nvCxnSpPr>
        <p:spPr>
          <a:xfrm flipH="1">
            <a:off x="1831162" y="1727940"/>
            <a:ext cx="1444694" cy="12305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71262" y="4526606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Полномочия: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Проведение плановой проверки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Проведение внеплановой проверки</a:t>
            </a:r>
          </a:p>
        </p:txBody>
      </p:sp>
      <p:sp>
        <p:nvSpPr>
          <p:cNvPr id="72" name="TextBox 71"/>
          <p:cNvSpPr txBox="1"/>
          <p:nvPr/>
        </p:nvSpPr>
        <p:spPr>
          <a:xfrm rot="20203253">
            <a:off x="3689582" y="2365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223528" y="4680467"/>
            <a:ext cx="43818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Полномочия: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Рассмотрение и отклонение жалоб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Принятие решения о внеплановой проверке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/>
              <a:t>Наложение МДВ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2162" y="2958525"/>
            <a:ext cx="2518000" cy="1190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tx1"/>
                </a:solidFill>
              </a:rPr>
              <a:t>Дисциплинарная комиссия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95189" y="2958525"/>
            <a:ext cx="2743388" cy="1190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dirty="0">
                <a:solidFill>
                  <a:schemeClr val="tx1"/>
                </a:solidFill>
              </a:rPr>
              <a:t>Контрольная </a:t>
            </a:r>
          </a:p>
          <a:p>
            <a:pPr algn="ctr"/>
            <a:r>
              <a:rPr lang="ru-RU" sz="2500" dirty="0">
                <a:solidFill>
                  <a:schemeClr val="tx1"/>
                </a:solidFill>
              </a:rPr>
              <a:t>комиссия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90A73D-3431-4071-9C6B-B434B09BF066}"/>
              </a:ext>
            </a:extLst>
          </p:cNvPr>
          <p:cNvSpPr txBox="1"/>
          <p:nvPr/>
        </p:nvSpPr>
        <p:spPr>
          <a:xfrm>
            <a:off x="3551062" y="2885921"/>
            <a:ext cx="2108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при необходимости проведения проверки</a:t>
            </a:r>
          </a:p>
          <a:p>
            <a:endParaRPr lang="ru-RU" sz="1400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EB2550D5-F7DC-4831-805B-7553E23C2BC6}"/>
              </a:ext>
            </a:extLst>
          </p:cNvPr>
          <p:cNvCxnSpPr>
            <a:cxnSpLocks/>
            <a:stCxn id="10" idx="3"/>
            <a:endCxn id="15" idx="1"/>
          </p:cNvCxnSpPr>
          <p:nvPr/>
        </p:nvCxnSpPr>
        <p:spPr>
          <a:xfrm>
            <a:off x="3090162" y="3553557"/>
            <a:ext cx="28050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A5E4A613-DAC2-4F64-A7A3-02853F733E43}"/>
              </a:ext>
            </a:extLst>
          </p:cNvPr>
          <p:cNvCxnSpPr>
            <a:cxnSpLocks/>
          </p:cNvCxnSpPr>
          <p:nvPr/>
        </p:nvCxnSpPr>
        <p:spPr>
          <a:xfrm flipH="1" flipV="1">
            <a:off x="3090162" y="3916197"/>
            <a:ext cx="280502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300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-1"/>
            <a:ext cx="10873596" cy="6775439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500" dirty="0">
                <a:solidFill>
                  <a:srgbClr val="FF0000"/>
                </a:solidFill>
              </a:rPr>
              <a:t> </a:t>
            </a:r>
            <a:r>
              <a:rPr lang="ru-RU" sz="2700" dirty="0">
                <a:solidFill>
                  <a:srgbClr val="FF0000"/>
                </a:solidFill>
                <a:latin typeface="+mj-lt"/>
              </a:rPr>
              <a:t>Плановая проверка деятельности КИ (без изменений)</a:t>
            </a:r>
          </a:p>
          <a:p>
            <a:pPr marL="0" indent="0" algn="ctr" defTabSz="808038">
              <a:buNone/>
              <a:tabLst>
                <a:tab pos="2871788" algn="l"/>
              </a:tabLst>
            </a:pPr>
            <a:endParaRPr lang="ru-RU" sz="2600" dirty="0">
              <a:solidFill>
                <a:srgbClr val="FF0000"/>
              </a:solidFill>
            </a:endParaRPr>
          </a:p>
        </p:txBody>
      </p:sp>
      <p:cxnSp>
        <p:nvCxnSpPr>
          <p:cNvPr id="30" name="Прямая со стрелкой 29"/>
          <p:cNvCxnSpPr>
            <a:cxnSpLocks/>
            <a:stCxn id="15" idx="3"/>
            <a:endCxn id="10" idx="1"/>
          </p:cNvCxnSpPr>
          <p:nvPr/>
        </p:nvCxnSpPr>
        <p:spPr>
          <a:xfrm>
            <a:off x="3484583" y="2197158"/>
            <a:ext cx="205378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cxnSpLocks/>
            <a:stCxn id="10" idx="2"/>
            <a:endCxn id="38" idx="0"/>
          </p:cNvCxnSpPr>
          <p:nvPr/>
        </p:nvCxnSpPr>
        <p:spPr>
          <a:xfrm flipH="1">
            <a:off x="2153841" y="3041333"/>
            <a:ext cx="4824691" cy="10781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78572" y="1352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538372" y="1352983"/>
            <a:ext cx="2880320" cy="16883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Проверка документов о деятельности КИ, актуализация данных о нем в реестре СРО (</a:t>
            </a:r>
            <a:r>
              <a:rPr lang="ru-RU" dirty="0" err="1">
                <a:solidFill>
                  <a:schemeClr val="tx1"/>
                </a:solidFill>
              </a:rPr>
              <a:t>камерально</a:t>
            </a:r>
            <a:r>
              <a:rPr lang="ru-RU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00523" y="1352983"/>
            <a:ext cx="2784060" cy="16883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План проведения проверок (ежегодно до 20 декабря утверждается Правлением СРО, ст. 30.1 Закона о кадастре)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55576" y="4119506"/>
            <a:ext cx="2796529" cy="17102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Акт проведения плановой проверки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624837" y="4119506"/>
            <a:ext cx="2796529" cy="17102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0" dirty="0">
                <a:solidFill>
                  <a:schemeClr val="tx1"/>
                </a:solidFill>
              </a:rPr>
              <a:t>?</a:t>
            </a:r>
          </a:p>
        </p:txBody>
      </p:sp>
      <p:cxnSp>
        <p:nvCxnSpPr>
          <p:cNvPr id="47" name="Прямая со стрелкой 46"/>
          <p:cNvCxnSpPr>
            <a:stCxn id="38" idx="3"/>
            <a:endCxn id="70" idx="1"/>
          </p:cNvCxnSpPr>
          <p:nvPr/>
        </p:nvCxnSpPr>
        <p:spPr>
          <a:xfrm>
            <a:off x="3552105" y="4974612"/>
            <a:ext cx="20727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52522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r>
              <a:rPr lang="ru-RU" sz="3000" dirty="0">
                <a:solidFill>
                  <a:srgbClr val="FF0000"/>
                </a:solidFill>
              </a:rPr>
              <a:t>Предмет плановой проверки</a:t>
            </a:r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50061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ru-RU" sz="2200" b="1" dirty="0"/>
              <a:t>  </a:t>
            </a:r>
          </a:p>
          <a:p>
            <a:pPr marL="0" indent="0">
              <a:buNone/>
            </a:pPr>
            <a:endParaRPr lang="ru-RU" sz="2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64705"/>
            <a:ext cx="878497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2" indent="-228600" algn="just">
              <a:spcAft>
                <a:spcPts val="0"/>
              </a:spcAft>
              <a:buSzPts val="1300"/>
              <a:buFont typeface="+mj-lt"/>
              <a:buAutoNum type="arabicPeriod"/>
              <a:tabLst>
                <a:tab pos="236220" algn="l"/>
              </a:tabLst>
            </a:pP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кадастровым инженером обязательных условий членства в Ассоциации: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Оплата членских и целевых страховых взносов в СРО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Отсутствия наказания в виде дисквалификации (справка)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Отсутствия непогашенной или неснятой судимости (справка)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Соблюдение сроков предоставления в СРО реестровых данных о КИ, их изменений.</a:t>
            </a: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кадастровым инженером кадастровой деятельности с соблюдением требований законодательства РФ, стандартов и правил Ассоциации</a:t>
            </a:r>
            <a:r>
              <a:rPr lang="ru-RU" sz="1600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более 25 % отказов или более 10 реестровых (кадастровых) ошибок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Осуществление кадастровой деятельности в течение 3-х лет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усиленной ЭЦП</a:t>
            </a:r>
          </a:p>
          <a:p>
            <a:pPr marL="285750" lvl="2" indent="-285750" algn="just"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печати КИ с указанием СНИЛС 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b="1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у кадастрового инженера договора обязательного страхования гражданской ответственности кадастровых инженеров</a:t>
            </a:r>
            <a:r>
              <a:rPr lang="ru-RU" sz="1600" u="sng" spc="-65" dirty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Наличие действующего договора страхования и соответствие его всем условиям статьи 29.2. Закона о кадастре (коллективный договор - у всех есть!)</a:t>
            </a: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endParaRPr lang="ru-RU" sz="16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algn="just">
              <a:spcAft>
                <a:spcPts val="0"/>
              </a:spcAft>
              <a:buSzPts val="1300"/>
              <a:tabLst>
                <a:tab pos="236220" algn="l"/>
              </a:tabLst>
            </a:pPr>
            <a:r>
              <a:rPr lang="ru-RU" sz="1600" spc="-65" dirty="0">
                <a:ea typeface="Times New Roman" panose="02020603050405020304" pitchFamily="18" charset="0"/>
              </a:rPr>
              <a:t>4. </a:t>
            </a:r>
            <a:r>
              <a:rPr lang="ru-RU" sz="1600" b="1" u="sng" spc="-65" dirty="0">
                <a:ea typeface="Times New Roman" panose="02020603050405020304" pitchFamily="18" charset="0"/>
              </a:rPr>
              <a:t>Соответствие образования и прохождения повышении квалификации кадастрового инженера требованиям законодательства</a:t>
            </a:r>
            <a:r>
              <a:rPr lang="ru-RU" sz="1600" u="sng" spc="-65" dirty="0">
                <a:ea typeface="Times New Roman" panose="02020603050405020304" pitchFamily="18" charset="0"/>
              </a:rPr>
              <a:t>: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pc="-65" dirty="0">
                <a:solidFill>
                  <a:srgbClr val="FF0000"/>
                </a:solidFill>
              </a:rPr>
              <a:t>Прохождение повышения квалификации один раз в 3 года </a:t>
            </a:r>
          </a:p>
          <a:p>
            <a:pPr marL="285750" lvl="2" indent="-285750" algn="just">
              <a:spcAft>
                <a:spcPts val="0"/>
              </a:spcAft>
              <a:buSzPts val="1300"/>
              <a:buFont typeface="Arial" panose="020B0604020202020204" pitchFamily="34" charset="0"/>
              <a:buChar char="•"/>
              <a:tabLst>
                <a:tab pos="236220" algn="l"/>
              </a:tabLst>
            </a:pPr>
            <a:r>
              <a:rPr lang="ru-RU" spc="-65" dirty="0">
                <a:solidFill>
                  <a:srgbClr val="FF0000"/>
                </a:solidFill>
              </a:rPr>
              <a:t>Наличие высшего образования по профильной специальности  или прохождение профессиональной переподготовки в области кадастра</a:t>
            </a:r>
          </a:p>
        </p:txBody>
      </p:sp>
    </p:spTree>
    <p:extLst>
      <p:ext uri="{BB962C8B-B14F-4D97-AF65-F5344CB8AC3E}">
        <p14:creationId xmlns:p14="http://schemas.microsoft.com/office/powerpoint/2010/main" val="30063035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76064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77500" lnSpcReduction="20000"/>
          </a:bodyPr>
          <a:lstStyle/>
          <a:p>
            <a:pPr marL="0" indent="457200" algn="ctr">
              <a:buNone/>
            </a:pPr>
            <a:r>
              <a:rPr lang="ru-RU" sz="3600" b="1" dirty="0">
                <a:solidFill>
                  <a:srgbClr val="FF0000"/>
                </a:solidFill>
              </a:rPr>
              <a:t>Напоминаем!</a:t>
            </a:r>
          </a:p>
          <a:p>
            <a:pPr marL="0" indent="457200" algn="ctr">
              <a:buNone/>
            </a:pPr>
            <a:endParaRPr lang="ru-RU" sz="3600" b="1" dirty="0">
              <a:solidFill>
                <a:srgbClr val="C00000"/>
              </a:solidFill>
            </a:endParaRPr>
          </a:p>
          <a:p>
            <a:pPr marL="0" indent="457200" algn="just">
              <a:buNone/>
            </a:pPr>
            <a:r>
              <a:rPr lang="ru-RU" sz="2800" b="1" dirty="0"/>
              <a:t>При несоответствии образования:</a:t>
            </a:r>
          </a:p>
          <a:p>
            <a:pPr marL="0" indent="457200" algn="just">
              <a:buNone/>
            </a:pPr>
            <a:r>
              <a:rPr lang="ru-RU" sz="2800" b="1" dirty="0">
                <a:solidFill>
                  <a:srgbClr val="C00000"/>
                </a:solidFill>
              </a:rPr>
              <a:t>до 01 января 2020 года </a:t>
            </a:r>
            <a:r>
              <a:rPr lang="ru-RU" sz="2800" dirty="0"/>
              <a:t>– необходимо пройти профессиональную переподготовку по программе «Кадастровая деятельность» или получить высшее профильное образование. Объем переподготовки  - 600 ч. ( от 5 до 9 мес.)</a:t>
            </a:r>
          </a:p>
          <a:p>
            <a:pPr marL="0" indent="457200" algn="just">
              <a:buNone/>
            </a:pPr>
            <a:endParaRPr lang="ru-RU" sz="2800" dirty="0"/>
          </a:p>
          <a:p>
            <a:pPr marL="0" indent="457200" algn="just">
              <a:buNone/>
            </a:pPr>
            <a:r>
              <a:rPr lang="ru-RU" sz="2800" b="1" dirty="0"/>
              <a:t>Обязательно для всех кадастровых инженеров:</a:t>
            </a:r>
          </a:p>
          <a:p>
            <a:pPr marL="0" indent="457200" algn="just">
              <a:buNone/>
            </a:pPr>
            <a:r>
              <a:rPr lang="ru-RU" sz="2800" b="1" dirty="0">
                <a:solidFill>
                  <a:srgbClr val="C00000"/>
                </a:solidFill>
              </a:rPr>
              <a:t>до 01 июля 2019 года </a:t>
            </a:r>
            <a:r>
              <a:rPr lang="ru-RU" sz="2800" dirty="0"/>
              <a:t>– необходимо пройти повышение квалификации по одной из программ:</a:t>
            </a:r>
          </a:p>
          <a:p>
            <a:pPr marL="0" indent="457200" algn="just">
              <a:buNone/>
            </a:pPr>
            <a:r>
              <a:rPr lang="ru-RU" sz="2800" dirty="0"/>
              <a:t>1.«Современные технологии в области кадастровой деятельности»</a:t>
            </a:r>
          </a:p>
          <a:p>
            <a:pPr marL="0" indent="457200" algn="just">
              <a:buNone/>
            </a:pPr>
            <a:r>
              <a:rPr lang="ru-RU" sz="2800" dirty="0"/>
              <a:t>2.«Актуальные проблемы взаимодействия субъектов кадастровых отношений»</a:t>
            </a:r>
          </a:p>
          <a:p>
            <a:pPr marL="0" indent="457200" algn="just">
              <a:buNone/>
            </a:pPr>
            <a:r>
              <a:rPr lang="ru-RU" sz="2800" dirty="0"/>
              <a:t>3.«Актуальные  вопросы законодательства в области кадастровой деятельности»</a:t>
            </a:r>
          </a:p>
          <a:p>
            <a:pPr marL="0" indent="457200" algn="just">
              <a:buNone/>
            </a:pPr>
            <a:r>
              <a:rPr lang="ru-RU" sz="2800" dirty="0"/>
              <a:t>Срок прохождения – 40 ч. ( от 5 до 20 дней)</a:t>
            </a:r>
          </a:p>
          <a:p>
            <a:pPr marL="0" indent="457200" algn="just">
              <a:buNone/>
            </a:pPr>
            <a:endParaRPr lang="ru-RU" sz="2800" dirty="0"/>
          </a:p>
          <a:p>
            <a:pPr marL="0" indent="457200" algn="just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45720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050149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116632"/>
            <a:ext cx="10873596" cy="6658806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ru-RU" sz="2600" dirty="0">
                <a:solidFill>
                  <a:srgbClr val="FF0000"/>
                </a:solidFill>
              </a:rPr>
              <a:t>Внеплановая проверка деятельности кадастровых инженеров</a:t>
            </a:r>
          </a:p>
          <a:p>
            <a:pPr marL="0" indent="0" algn="ctr" defTabSz="808038">
              <a:buNone/>
              <a:tabLst>
                <a:tab pos="2871788" algn="l"/>
              </a:tabLst>
            </a:pPr>
            <a:endParaRPr lang="ru-RU" sz="26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31912" y="2224805"/>
            <a:ext cx="2006804" cy="10340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Дисциплинарная комиссия</a:t>
            </a:r>
          </a:p>
        </p:txBody>
      </p:sp>
      <p:sp>
        <p:nvSpPr>
          <p:cNvPr id="111" name="Прямоугольник: скругленные углы 110"/>
          <p:cNvSpPr/>
          <p:nvPr/>
        </p:nvSpPr>
        <p:spPr>
          <a:xfrm>
            <a:off x="322343" y="3794031"/>
            <a:ext cx="2510947" cy="287532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</a:rPr>
              <a:t>Принимает одно из следующих решений:</a:t>
            </a:r>
          </a:p>
          <a:p>
            <a:pPr algn="ctr"/>
            <a:endParaRPr lang="ru-RU" sz="1300" b="1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 принятии жалобы для рассмотрения ее доводов по существу и проведении внеплановой проверки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об отказе в рассмотрении жалобы по существу;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об открытии дела о применении МДВ;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tx1"/>
                </a:solidFill>
              </a:rPr>
              <a:t>об оставлении жалобы  без рассмотрения.</a:t>
            </a: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>
          <a:xfrm>
            <a:off x="1535314" y="1476852"/>
            <a:ext cx="0" cy="7226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>
            <a:cxnSpLocks/>
            <a:endCxn id="111" idx="0"/>
          </p:cNvCxnSpPr>
          <p:nvPr/>
        </p:nvCxnSpPr>
        <p:spPr>
          <a:xfrm>
            <a:off x="1577816" y="3258882"/>
            <a:ext cx="1" cy="5351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663699" y="759966"/>
            <a:ext cx="1828234" cy="71688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Жалоба, нарушение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CB3A3548-2FF8-4347-AF04-A7DE317C8228}"/>
              </a:ext>
            </a:extLst>
          </p:cNvPr>
          <p:cNvSpPr txBox="1">
            <a:spLocks/>
          </p:cNvSpPr>
          <p:nvPr/>
        </p:nvSpPr>
        <p:spPr>
          <a:xfrm>
            <a:off x="3431075" y="887376"/>
            <a:ext cx="5335853" cy="597062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b="1" dirty="0"/>
              <a:t>Принятие жалобы для рассмотрения по существу и проведение внеплановой проверки</a:t>
            </a:r>
          </a:p>
          <a:p>
            <a:pPr algn="just"/>
            <a:r>
              <a:rPr lang="ru-RU" sz="2200" dirty="0"/>
              <a:t>Предмет жалобы входит в компетенцию СРО и соответствует всем требованиям оформления</a:t>
            </a:r>
          </a:p>
          <a:p>
            <a:pPr marL="0" indent="0" algn="ctr">
              <a:buNone/>
            </a:pPr>
            <a:endParaRPr lang="ru-RU" sz="2200" b="1" dirty="0"/>
          </a:p>
          <a:p>
            <a:pPr marL="0" indent="0" algn="ctr">
              <a:buNone/>
            </a:pPr>
            <a:r>
              <a:rPr lang="ru-RU" sz="2200" b="1" dirty="0"/>
              <a:t>Отказ в рассмотрении жалобы по существу</a:t>
            </a:r>
          </a:p>
          <a:p>
            <a:pPr algn="just"/>
            <a:r>
              <a:rPr lang="ru-RU" sz="2200" dirty="0"/>
              <a:t>Жалоба не соответствует требованиям оформления (не указаны ФИО, данные КИ, не приложены подтверждающие документы)</a:t>
            </a:r>
          </a:p>
          <a:p>
            <a:pPr algn="just"/>
            <a:r>
              <a:rPr lang="ru-RU" sz="2200" dirty="0"/>
              <a:t>Предметом жалобы является земельный спор</a:t>
            </a:r>
          </a:p>
          <a:p>
            <a:pPr algn="just"/>
            <a:r>
              <a:rPr lang="ru-RU" sz="2200" dirty="0"/>
              <a:t>Предметом жалобы являются действия КИ, совершенные в рамках иных обязанностей, обусловленных</a:t>
            </a:r>
            <a:r>
              <a:rPr lang="en-US" sz="2200" dirty="0"/>
              <a:t> </a:t>
            </a:r>
            <a:r>
              <a:rPr lang="ru-RU" sz="2200" dirty="0"/>
              <a:t>его должностной инструкцией</a:t>
            </a:r>
          </a:p>
          <a:p>
            <a:pPr algn="just"/>
            <a:r>
              <a:rPr lang="ru-RU" sz="2200" dirty="0"/>
              <a:t>Предмет жалобы не входит в компетенцию СРО</a:t>
            </a:r>
          </a:p>
          <a:p>
            <a:pPr algn="just"/>
            <a:r>
              <a:rPr lang="ru-RU" sz="2200" dirty="0"/>
              <a:t>Предмет жалобы был ранее рассмотрен СРО и новые факты не приводятся</a:t>
            </a:r>
          </a:p>
          <a:p>
            <a:pPr algn="just"/>
            <a:endParaRPr lang="ru-RU" sz="2200" dirty="0"/>
          </a:p>
          <a:p>
            <a:pPr marL="0" indent="0" algn="ctr">
              <a:buNone/>
            </a:pPr>
            <a:r>
              <a:rPr lang="ru-RU" sz="2200" b="1" dirty="0"/>
              <a:t>Открытие дела о применении МДВ</a:t>
            </a:r>
          </a:p>
          <a:p>
            <a:pPr algn="just"/>
            <a:r>
              <a:rPr lang="ru-RU" sz="2200" dirty="0"/>
              <a:t>Наличие в жалобе фактов, однозначно свидетельствующих о совершенных КИ нарушениях и не требующих проведения внеплановой проверки (непереданные акты согласования, превышение 25% отказов, неосуществление деятельности в течение 3-х лет и т.д.)</a:t>
            </a:r>
          </a:p>
          <a:p>
            <a:pPr algn="just"/>
            <a:endParaRPr lang="ru-RU" sz="2200" dirty="0"/>
          </a:p>
          <a:p>
            <a:pPr marL="0" indent="0" algn="ctr">
              <a:buNone/>
            </a:pPr>
            <a:r>
              <a:rPr lang="ru-RU" sz="2200" b="1" dirty="0"/>
              <a:t>Оставление жалобы без рассмотрения</a:t>
            </a:r>
          </a:p>
          <a:p>
            <a:pPr algn="just"/>
            <a:r>
              <a:rPr lang="ru-RU" sz="2200" dirty="0"/>
              <a:t>Текст жалобы не поддается прочтению</a:t>
            </a:r>
          </a:p>
          <a:p>
            <a:pPr algn="just"/>
            <a:r>
              <a:rPr lang="ru-RU" sz="2200" dirty="0"/>
              <a:t>Не указана контактная информация для направлении ответа</a:t>
            </a:r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4645860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405428" y="-1"/>
            <a:ext cx="10873596" cy="6775439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ru-RU" sz="2600" dirty="0">
                <a:solidFill>
                  <a:srgbClr val="FF0000"/>
                </a:solidFill>
              </a:rPr>
              <a:t>В случае принятия жалобы для рассмотрения по существу и проведения внеплановой проверки</a:t>
            </a:r>
          </a:p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endParaRPr lang="ru-RU" sz="2600" dirty="0">
              <a:solidFill>
                <a:srgbClr val="FF0000"/>
              </a:solidFill>
            </a:endParaRPr>
          </a:p>
          <a:p>
            <a:pPr marL="0" indent="0" algn="ctr" defTabSz="808038">
              <a:buNone/>
              <a:tabLst>
                <a:tab pos="2871788" algn="l"/>
              </a:tabLst>
            </a:pPr>
            <a:endParaRPr lang="ru-RU" sz="26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cxnSp>
        <p:nvCxnSpPr>
          <p:cNvPr id="17" name="Прямая со стрелкой 16"/>
          <p:cNvCxnSpPr>
            <a:cxnSpLocks/>
            <a:stCxn id="42" idx="0"/>
          </p:cNvCxnSpPr>
          <p:nvPr/>
        </p:nvCxnSpPr>
        <p:spPr>
          <a:xfrm>
            <a:off x="7887917" y="3252600"/>
            <a:ext cx="22985" cy="16174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cxnSpLocks/>
            <a:stCxn id="47" idx="1"/>
            <a:endCxn id="45" idx="2"/>
          </p:cNvCxnSpPr>
          <p:nvPr/>
        </p:nvCxnSpPr>
        <p:spPr>
          <a:xfrm flipH="1" flipV="1">
            <a:off x="4061079" y="3224188"/>
            <a:ext cx="2811812" cy="21543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958678" y="2146372"/>
            <a:ext cx="1858478" cy="10463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Контрольная комиссия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131840" y="2190111"/>
            <a:ext cx="1858478" cy="10340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Дисциплинарная комиссия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872891" y="4855411"/>
            <a:ext cx="1962118" cy="10463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Акт проведения внеплановой проверки</a:t>
            </a:r>
          </a:p>
        </p:txBody>
      </p:sp>
      <p:cxnSp>
        <p:nvCxnSpPr>
          <p:cNvPr id="35" name="Прямая со стрелкой 34"/>
          <p:cNvCxnSpPr>
            <a:cxnSpLocks/>
            <a:stCxn id="45" idx="3"/>
            <a:endCxn id="15" idx="1"/>
          </p:cNvCxnSpPr>
          <p:nvPr/>
        </p:nvCxnSpPr>
        <p:spPr>
          <a:xfrm flipV="1">
            <a:off x="4990318" y="2669540"/>
            <a:ext cx="1968360" cy="37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cxnSpLocks/>
            <a:stCxn id="4" idx="4"/>
            <a:endCxn id="45" idx="0"/>
          </p:cNvCxnSpPr>
          <p:nvPr/>
        </p:nvCxnSpPr>
        <p:spPr>
          <a:xfrm>
            <a:off x="1813709" y="1771547"/>
            <a:ext cx="2247370" cy="4185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712469" y="3252600"/>
            <a:ext cx="23508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Камеральная или выездная проверка, </a:t>
            </a:r>
          </a:p>
          <a:p>
            <a:r>
              <a:rPr lang="ru-RU" sz="1400" dirty="0"/>
              <a:t>приглашение КИ и (или) заявителя на заседание комиссии</a:t>
            </a:r>
          </a:p>
        </p:txBody>
      </p:sp>
      <p:sp>
        <p:nvSpPr>
          <p:cNvPr id="4" name="Овал 3"/>
          <p:cNvSpPr/>
          <p:nvPr/>
        </p:nvSpPr>
        <p:spPr>
          <a:xfrm>
            <a:off x="899592" y="1054661"/>
            <a:ext cx="1828234" cy="71688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Жалоба, нарушение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94457454-0E87-4B85-A6CA-ED6B4DFDB06A}"/>
              </a:ext>
            </a:extLst>
          </p:cNvPr>
          <p:cNvSpPr/>
          <p:nvPr/>
        </p:nvSpPr>
        <p:spPr>
          <a:xfrm>
            <a:off x="444020" y="4481340"/>
            <a:ext cx="3119868" cy="186008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</a:rPr>
              <a:t>Принимает одно из следующих решений:</a:t>
            </a:r>
          </a:p>
          <a:p>
            <a:pPr algn="ctr"/>
            <a:endParaRPr lang="ru-RU" sz="1300" b="1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tx1"/>
                </a:solidFill>
              </a:rPr>
              <a:t>о применении МДВ</a:t>
            </a:r>
            <a:r>
              <a:rPr lang="en-US" sz="1300" b="1" dirty="0">
                <a:solidFill>
                  <a:schemeClr val="tx1"/>
                </a:solidFill>
              </a:rPr>
              <a:t>;</a:t>
            </a:r>
            <a:endParaRPr lang="ru-RU" sz="1300" b="1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tx1"/>
                </a:solidFill>
              </a:rPr>
              <a:t>о прекращении дисциплинарного производства.</a:t>
            </a:r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61C80876-D67C-47F0-938E-4AF7F67970B9}"/>
              </a:ext>
            </a:extLst>
          </p:cNvPr>
          <p:cNvCxnSpPr>
            <a:cxnSpLocks/>
            <a:endCxn id="40" idx="0"/>
          </p:cNvCxnSpPr>
          <p:nvPr/>
        </p:nvCxnSpPr>
        <p:spPr>
          <a:xfrm flipH="1">
            <a:off x="2003954" y="2669539"/>
            <a:ext cx="1113816" cy="18118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3A175B2-EF9A-4777-9004-E54C079D0641}"/>
              </a:ext>
            </a:extLst>
          </p:cNvPr>
          <p:cNvSpPr txBox="1"/>
          <p:nvPr/>
        </p:nvSpPr>
        <p:spPr>
          <a:xfrm rot="683445">
            <a:off x="3029987" y="1635765"/>
            <a:ext cx="280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2DEC178-BC99-4241-8838-112D22BBA82A}"/>
              </a:ext>
            </a:extLst>
          </p:cNvPr>
          <p:cNvSpPr txBox="1"/>
          <p:nvPr/>
        </p:nvSpPr>
        <p:spPr>
          <a:xfrm>
            <a:off x="8015394" y="4142786"/>
            <a:ext cx="280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15180DC-8024-4E8A-807E-1A63B4BC6530}"/>
              </a:ext>
            </a:extLst>
          </p:cNvPr>
          <p:cNvSpPr txBox="1"/>
          <p:nvPr/>
        </p:nvSpPr>
        <p:spPr>
          <a:xfrm>
            <a:off x="5326753" y="4296674"/>
            <a:ext cx="280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4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BE1AD50-0A98-42BB-832A-66A97EE0C9A9}"/>
              </a:ext>
            </a:extLst>
          </p:cNvPr>
          <p:cNvSpPr txBox="1"/>
          <p:nvPr/>
        </p:nvSpPr>
        <p:spPr>
          <a:xfrm>
            <a:off x="5779325" y="2329329"/>
            <a:ext cx="280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8F9819E-71BF-4393-86FB-09E037D5314C}"/>
              </a:ext>
            </a:extLst>
          </p:cNvPr>
          <p:cNvSpPr txBox="1"/>
          <p:nvPr/>
        </p:nvSpPr>
        <p:spPr>
          <a:xfrm>
            <a:off x="2298381" y="3043941"/>
            <a:ext cx="280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389162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565212" y="188640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C00000"/>
                </a:solidFill>
              </a:rPr>
              <a:t>Меры дисциплинарного воздействия</a:t>
            </a:r>
          </a:p>
          <a:p>
            <a:r>
              <a:rPr lang="ru-RU" sz="3200" dirty="0">
                <a:solidFill>
                  <a:srgbClr val="FF0000"/>
                </a:solidFill>
              </a:rPr>
              <a:t> 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7A9B0ED-3315-45C3-B770-3F0E2C03C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1968745"/>
              </p:ext>
            </p:extLst>
          </p:nvPr>
        </p:nvGraphicFramePr>
        <p:xfrm>
          <a:off x="467544" y="836712"/>
          <a:ext cx="8327268" cy="5771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676868524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137216561"/>
                    </a:ext>
                  </a:extLst>
                </a:gridCol>
                <a:gridCol w="3070684">
                  <a:extLst>
                    <a:ext uri="{9D8B030D-6E8A-4147-A177-3AD203B41FA5}">
                      <a16:colId xmlns:a16="http://schemas.microsoft.com/office/drawing/2014/main" val="3621261713"/>
                    </a:ext>
                  </a:extLst>
                </a:gridCol>
              </a:tblGrid>
              <a:tr h="2483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Наименование МДВ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Способ погашения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Способ снятия (досрочно)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45378856"/>
                  </a:ext>
                </a:extLst>
              </a:tr>
              <a:tr h="12880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Замечание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Истечение 6 месяцев с момента применения меры, при отсутствии нарушений в течение этого срока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30399405"/>
                  </a:ext>
                </a:extLst>
              </a:tr>
              <a:tr h="154796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Предупреждение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Проведение ближайшей плановой проверки, при условии отсутствия нарушений до момента ее проведения.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Срок проведения плановой проверки - не более 3 лет.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3. Проведение внеплановой проверки по инициативе самого КИ (при условии отсутствия нарушений)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425444"/>
                  </a:ext>
                </a:extLst>
              </a:tr>
              <a:tr h="102813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Предписание об устранении выявленных нарушений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Устранение нарушений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42333260"/>
                  </a:ext>
                </a:extLst>
              </a:tr>
              <a:tr h="128805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Рекомендация об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исключении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Истечение сроков, в течение которых кадастровый инженер не вправе претендовать на членство в СРО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Не подлежит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95077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4825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600" b="1" dirty="0">
                <a:solidFill>
                  <a:srgbClr val="FF0000"/>
                </a:solidFill>
                <a:cs typeface="Times New Roman" pitchFamily="18" charset="0"/>
              </a:rPr>
              <a:t>Основания  для  исключения  КИ  из  СРО: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08520" y="836712"/>
            <a:ext cx="8928992" cy="5289451"/>
          </a:xfrm>
        </p:spPr>
        <p:txBody>
          <a:bodyPr>
            <a:normAutofit fontScale="25000" lnSpcReduction="20000"/>
          </a:bodyPr>
          <a:lstStyle/>
          <a:p>
            <a:pPr marL="442913" indent="185738" algn="just" defTabSz="896938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неосуществление кадастровой деятельности в течение 3 лет;</a:t>
            </a:r>
          </a:p>
          <a:p>
            <a:pPr marL="442913" indent="185738" algn="just" defTabSz="896938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принятие в течение года решений об отказе в осуществлении кадастрового учета по установленным в законе основаниям,  суммарное количество которых составляет 25 и более % от общего количества решений;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принятие за последние 3 года деятельности КИ 10 и более решений о необходимости устранения кадастровых ошибок, допущенных КИ;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непредставление в орган кадастрового учета актов согласования границ;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cs typeface="Times New Roman" pitchFamily="18" charset="0"/>
              </a:rPr>
              <a:t>нарушение обязательных условий членства в СРО (в том числе – несоответствие образования с 1.01.2020г.);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FF0000"/>
                </a:solidFill>
                <a:cs typeface="Times New Roman" pitchFamily="18" charset="0"/>
              </a:rPr>
              <a:t>представление подложных документов в СРО;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FF0000"/>
                </a:solidFill>
                <a:cs typeface="Times New Roman" pitchFamily="18" charset="0"/>
              </a:rPr>
              <a:t>признание КИ недееспособным или ограниченно дееспособным на основании решения суда;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00B050"/>
                </a:solidFill>
                <a:cs typeface="Times New Roman" pitchFamily="18" charset="0"/>
              </a:rPr>
              <a:t>нарушение КИ установленного срока уплаты членских взносов, более чем на 3 месяца. </a:t>
            </a:r>
          </a:p>
          <a:p>
            <a:pPr marL="442913" indent="185738" algn="just">
              <a:spcAft>
                <a:spcPts val="360"/>
              </a:spcAft>
              <a:tabLst>
                <a:tab pos="534988" algn="l"/>
                <a:tab pos="628650" algn="l"/>
              </a:tabLst>
            </a:pPr>
            <a:r>
              <a:rPr lang="ru-RU" sz="8000" dirty="0">
                <a:solidFill>
                  <a:srgbClr val="0070C0"/>
                </a:solidFill>
                <a:cs typeface="Times New Roman" pitchFamily="18" charset="0"/>
              </a:rPr>
              <a:t>заявления о выходе из СРО;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800" dirty="0">
                <a:cs typeface="Times New Roman" pitchFamily="18" charset="0"/>
              </a:rPr>
              <a:t>    ▬ исключение на 2 года;      </a:t>
            </a:r>
            <a:r>
              <a:rPr lang="ru-RU" sz="6800" dirty="0">
                <a:solidFill>
                  <a:srgbClr val="FF0000"/>
                </a:solidFill>
                <a:cs typeface="Times New Roman" pitchFamily="18" charset="0"/>
              </a:rPr>
              <a:t>▬</a:t>
            </a:r>
            <a:r>
              <a:rPr lang="ru-RU" sz="6800" dirty="0">
                <a:cs typeface="Times New Roman" pitchFamily="18" charset="0"/>
              </a:rPr>
              <a:t> исключение бессрочное;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800" dirty="0">
                <a:solidFill>
                  <a:srgbClr val="00B050"/>
                </a:solidFill>
                <a:cs typeface="Times New Roman" pitchFamily="18" charset="0"/>
              </a:rPr>
              <a:t> ▬ </a:t>
            </a:r>
            <a:r>
              <a:rPr lang="ru-RU" sz="6800" dirty="0">
                <a:cs typeface="Times New Roman" pitchFamily="18" charset="0"/>
              </a:rPr>
              <a:t>исключение на 6 месяцев;</a:t>
            </a:r>
            <a:r>
              <a:rPr lang="ru-RU" sz="6800" dirty="0">
                <a:solidFill>
                  <a:schemeClr val="accent1"/>
                </a:solidFill>
                <a:cs typeface="Times New Roman" pitchFamily="18" charset="0"/>
              </a:rPr>
              <a:t>    ▬</a:t>
            </a:r>
            <a:r>
              <a:rPr lang="ru-RU" sz="6800" dirty="0">
                <a:cs typeface="Times New Roman" pitchFamily="18" charset="0"/>
              </a:rPr>
              <a:t> срок не установлен.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62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462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sz="2900" b="1" dirty="0">
                <a:solidFill>
                  <a:srgbClr val="FF0000"/>
                </a:solidFill>
              </a:rPr>
            </a:br>
            <a:r>
              <a:rPr lang="ru-RU" sz="2700" dirty="0">
                <a:solidFill>
                  <a:srgbClr val="FF0000"/>
                </a:solidFill>
              </a:rPr>
              <a:t>Нарушение 3-х летнего срока неосуществления</a:t>
            </a:r>
            <a:br>
              <a:rPr lang="ru-RU" sz="2700" dirty="0">
                <a:solidFill>
                  <a:srgbClr val="FF0000"/>
                </a:solidFill>
              </a:rPr>
            </a:br>
            <a:r>
              <a:rPr lang="ru-RU" sz="2700" dirty="0">
                <a:solidFill>
                  <a:srgbClr val="FF0000"/>
                </a:solidFill>
              </a:rPr>
              <a:t> кадастровой деятельности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64495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2600" b="1" dirty="0">
                <a:solidFill>
                  <a:prstClr val="black"/>
                </a:solidFill>
              </a:rPr>
              <a:t>     </a:t>
            </a:r>
            <a:r>
              <a:rPr lang="ru-RU" sz="2200" b="1" dirty="0">
                <a:solidFill>
                  <a:prstClr val="black"/>
                </a:solidFill>
              </a:rPr>
              <a:t> Согласно п.7 ч.15 статьи 29 Закона № 221-ФЗ, если КИ не работает в течении трех лет, его необходимо исключить из СРО.</a:t>
            </a:r>
          </a:p>
          <a:p>
            <a:pPr marL="0" lvl="0" indent="457200" algn="just">
              <a:buNone/>
            </a:pPr>
            <a:r>
              <a:rPr lang="ru-RU" sz="2200" dirty="0">
                <a:solidFill>
                  <a:prstClr val="black"/>
                </a:solidFill>
              </a:rPr>
              <a:t>Мы не спешим исключать КИ из своих рядов. Однако, данный срок отслеживается органами кадастрового учета и регистрации прав (ранее это делала Кадастровая палата). В конце 2017 года мы получили письмо ЦА Росреестра на 29 КИ и нам пришлось </a:t>
            </a:r>
            <a:r>
              <a:rPr lang="ru-RU" sz="2200" b="1" dirty="0">
                <a:solidFill>
                  <a:prstClr val="black"/>
                </a:solidFill>
              </a:rPr>
              <a:t>исключить 9 КИ</a:t>
            </a:r>
            <a:r>
              <a:rPr lang="ru-RU" sz="2200" dirty="0">
                <a:solidFill>
                  <a:prstClr val="black"/>
                </a:solidFill>
              </a:rPr>
              <a:t> из Ассоциации. Часть кадастровых инженеров мы отстаиваем, исходя из наличия дополнительных сведений, подтверждающих осуществление кадастровой деятельности.</a:t>
            </a:r>
          </a:p>
          <a:p>
            <a:pPr marL="0" lvl="0" indent="457200" algn="just">
              <a:buNone/>
            </a:pPr>
            <a:r>
              <a:rPr lang="ru-RU" sz="2200" dirty="0">
                <a:solidFill>
                  <a:prstClr val="black"/>
                </a:solidFill>
              </a:rPr>
              <a:t>Просим Вас </a:t>
            </a:r>
            <a:r>
              <a:rPr lang="ru-RU" sz="2200" b="1" dirty="0">
                <a:solidFill>
                  <a:prstClr val="black"/>
                </a:solidFill>
              </a:rPr>
              <a:t>самостоятельно отслеживать данный срок и при его приближении отправить хотя бы одно заявление в Росреестр</a:t>
            </a:r>
            <a:r>
              <a:rPr lang="ru-RU" sz="2200" dirty="0">
                <a:solidFill>
                  <a:prstClr val="black"/>
                </a:solidFill>
              </a:rPr>
              <a:t>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976285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80020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Получение более 25 %  «грубых» отказов или </a:t>
            </a:r>
            <a:b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более 10 реестровых ошибок в течение года</a:t>
            </a:r>
            <a:br>
              <a:rPr lang="ru-RU" sz="2800" dirty="0">
                <a:highlight>
                  <a:srgbClr val="FFFF00"/>
                </a:highligh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Autofit/>
          </a:bodyPr>
          <a:lstStyle/>
          <a:p>
            <a:pPr marL="0" lvl="0" indent="457200" algn="just">
              <a:buNone/>
            </a:pPr>
            <a:r>
              <a:rPr lang="ru-RU" sz="1800" dirty="0"/>
              <a:t>В апреле 2018 года нам поступило письмо от Центрального Аппарата Росреестра с требованием </a:t>
            </a:r>
            <a:r>
              <a:rPr lang="ru-RU" sz="1800" b="1" dirty="0"/>
              <a:t>исключить члена Ассоциации </a:t>
            </a:r>
            <a:r>
              <a:rPr lang="ru-RU" sz="1800" dirty="0"/>
              <a:t>на основании пункта 5 части 15 статьи 29 Федерального закона № 221-ФЗ  «О кадастровой деятельности». К сожалению, у нас и самого кадастрового инженера не оказалось весомых аргументов. Правление Ассоциации </a:t>
            </a:r>
            <a:r>
              <a:rPr lang="ru-RU" sz="1800" b="1" dirty="0"/>
              <a:t>приняло такое решение</a:t>
            </a:r>
            <a:r>
              <a:rPr lang="ru-RU" sz="1800" dirty="0"/>
              <a:t>.</a:t>
            </a:r>
          </a:p>
          <a:p>
            <a:pPr marL="0" lvl="0" indent="457200" algn="just">
              <a:buNone/>
            </a:pPr>
            <a:r>
              <a:rPr lang="ru-RU" sz="1800" dirty="0"/>
              <a:t>          </a:t>
            </a:r>
            <a:r>
              <a:rPr lang="ru-RU" sz="1800" b="1" dirty="0"/>
              <a:t>Во избежание подобного рода ситуаций рекомендуем Вам</a:t>
            </a:r>
            <a:r>
              <a:rPr lang="ru-RU" sz="1800" dirty="0"/>
              <a:t>:</a:t>
            </a:r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1800" dirty="0"/>
              <a:t>В зависимости от формы взаимодействия с ОКУ, стараться отслеживать сроки и основания приостановок, быстро устранять недостатки, </a:t>
            </a:r>
            <a:r>
              <a:rPr lang="ru-RU" sz="1800" b="1" dirty="0"/>
              <a:t>не доводить до отказов</a:t>
            </a:r>
            <a:r>
              <a:rPr lang="en-US" sz="1800" b="1" dirty="0"/>
              <a:t>;</a:t>
            </a:r>
            <a:endParaRPr lang="ru-RU" sz="1800" b="1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1800" dirty="0"/>
              <a:t>При невозможности устранения недостатков - просить заказчика  </a:t>
            </a:r>
            <a:r>
              <a:rPr lang="ru-RU" sz="1800" b="1" dirty="0"/>
              <a:t>отозвать заявление</a:t>
            </a:r>
            <a:r>
              <a:rPr lang="en-US" sz="1800" b="1" dirty="0"/>
              <a:t>;</a:t>
            </a:r>
            <a:endParaRPr lang="ru-RU" sz="1800" b="1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1800" dirty="0"/>
              <a:t>Кадастровым инженерам</a:t>
            </a:r>
            <a:r>
              <a:rPr lang="en-US" sz="1800" dirty="0"/>
              <a:t> - </a:t>
            </a:r>
            <a:r>
              <a:rPr lang="ru-RU" sz="1800" dirty="0"/>
              <a:t>сотрудникам юридических лиц довести до сведения своих работодателей последствия отказов, рекомендовать им </a:t>
            </a:r>
            <a:r>
              <a:rPr lang="ru-RU" sz="1800" b="1" dirty="0"/>
              <a:t>общаться с заказчиками работ в письменной форме</a:t>
            </a:r>
            <a:r>
              <a:rPr lang="ru-RU" sz="1800" dirty="0"/>
              <a:t>, уведомлять их о сроках приостановок и их последствиях (эта переписка </a:t>
            </a:r>
            <a:r>
              <a:rPr lang="ru-RU" sz="1800" dirty="0" err="1"/>
              <a:t>м.б</a:t>
            </a:r>
            <a:r>
              <a:rPr lang="ru-RU" sz="1800" dirty="0"/>
              <a:t>. использована в суде)</a:t>
            </a:r>
            <a:r>
              <a:rPr lang="en-US" sz="1800" dirty="0"/>
              <a:t>;</a:t>
            </a:r>
            <a:endParaRPr lang="ru-RU" sz="1800" dirty="0"/>
          </a:p>
          <a:p>
            <a:pPr lvl="0" algn="just">
              <a:buFont typeface="Wingdings" panose="05000000000000000000" pitchFamily="2" charset="2"/>
              <a:buChar char="§"/>
            </a:pPr>
            <a:r>
              <a:rPr lang="ru-RU" sz="1800" dirty="0"/>
              <a:t>Указывать в договоре подряда ситуации, при которых Заказчик работ </a:t>
            </a:r>
            <a:r>
              <a:rPr lang="ru-RU" sz="1800" b="1" dirty="0"/>
              <a:t>обязан отозвать заявление.</a:t>
            </a:r>
          </a:p>
        </p:txBody>
      </p:sp>
    </p:spTree>
    <p:extLst>
      <p:ext uri="{BB962C8B-B14F-4D97-AF65-F5344CB8AC3E}">
        <p14:creationId xmlns:p14="http://schemas.microsoft.com/office/powerpoint/2010/main" val="32763053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1997466"/>
            <a:ext cx="7848872" cy="4079981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600" dirty="0"/>
              <a:t>9. Продолжить работу </a:t>
            </a:r>
            <a:r>
              <a:rPr lang="ru-RU" sz="2600" b="1" dirty="0"/>
              <a:t>методического органа </a:t>
            </a:r>
            <a:r>
              <a:rPr lang="ru-RU" sz="2600" dirty="0"/>
              <a:t>Ассоциации по </a:t>
            </a:r>
            <a:r>
              <a:rPr lang="ru-RU" sz="2600" b="1" dirty="0"/>
              <a:t>стажировке помощников кадастровых инженеров, подготовке к экзаменам на кадастрового инженера.</a:t>
            </a:r>
            <a:endParaRPr lang="ru-RU" sz="26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65212" y="764704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Приоритетные направления работы СРО АКИ «Поволжье»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34481534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txBody>
          <a:bodyPr>
            <a:normAutofit/>
          </a:bodyPr>
          <a:lstStyle/>
          <a:p>
            <a:pPr lvl="0"/>
            <a:r>
              <a:rPr lang="ru-RU" sz="2800" dirty="0">
                <a:solidFill>
                  <a:srgbClr val="FF0000"/>
                </a:solidFill>
              </a:rPr>
              <a:t>Стажировка помощников КИ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536" y="882684"/>
            <a:ext cx="8496944" cy="4564509"/>
          </a:xfrm>
        </p:spPr>
        <p:txBody>
          <a:bodyPr>
            <a:noAutofit/>
          </a:bodyPr>
          <a:lstStyle/>
          <a:p>
            <a:pPr marL="0" indent="457200" algn="just">
              <a:spcBef>
                <a:spcPts val="0"/>
              </a:spcBef>
              <a:buNone/>
            </a:pPr>
            <a:endParaRPr lang="ru-RU" sz="2200" dirty="0"/>
          </a:p>
          <a:p>
            <a:pPr marL="0" indent="0">
              <a:buNone/>
            </a:pPr>
            <a:endParaRPr lang="ru-RU" sz="2200"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FC18C0D-450D-4BC6-B76F-817B897EA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349698"/>
              </p:ext>
            </p:extLst>
          </p:nvPr>
        </p:nvGraphicFramePr>
        <p:xfrm>
          <a:off x="539552" y="1052736"/>
          <a:ext cx="8064895" cy="5328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512">
                  <a:extLst>
                    <a:ext uri="{9D8B030D-6E8A-4147-A177-3AD203B41FA5}">
                      <a16:colId xmlns:a16="http://schemas.microsoft.com/office/drawing/2014/main" val="722663900"/>
                    </a:ext>
                  </a:extLst>
                </a:gridCol>
                <a:gridCol w="3055005">
                  <a:extLst>
                    <a:ext uri="{9D8B030D-6E8A-4147-A177-3AD203B41FA5}">
                      <a16:colId xmlns:a16="http://schemas.microsoft.com/office/drawing/2014/main" val="4280408813"/>
                    </a:ext>
                  </a:extLst>
                </a:gridCol>
                <a:gridCol w="2220022">
                  <a:extLst>
                    <a:ext uri="{9D8B030D-6E8A-4147-A177-3AD203B41FA5}">
                      <a16:colId xmlns:a16="http://schemas.microsoft.com/office/drawing/2014/main" val="526283268"/>
                    </a:ext>
                  </a:extLst>
                </a:gridCol>
                <a:gridCol w="2374356">
                  <a:extLst>
                    <a:ext uri="{9D8B030D-6E8A-4147-A177-3AD203B41FA5}">
                      <a16:colId xmlns:a16="http://schemas.microsoft.com/office/drawing/2014/main" val="3603291153"/>
                    </a:ext>
                  </a:extLst>
                </a:gridCol>
              </a:tblGrid>
              <a:tr h="7332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№ п/п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Регион прохождения стажировки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Принято на стажировку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Сдали зачет по 1 (вводному) этапу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86738031"/>
                  </a:ext>
                </a:extLst>
              </a:tr>
              <a:tr h="596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Республика Татарстан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57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49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489062773"/>
                  </a:ext>
                </a:extLst>
              </a:tr>
              <a:tr h="557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Кировская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80963949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Чувашская Республика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effectLst/>
                        </a:rPr>
                        <a:t>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60749611"/>
                  </a:ext>
                </a:extLst>
              </a:tr>
              <a:tr h="5964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Удмуртская Республика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1460741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Самарская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48683506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Нижегородская область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3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97522118"/>
                  </a:ext>
                </a:extLst>
              </a:tr>
              <a:tr h="5768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Ульяновская область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800" u="none" strike="noStrike" dirty="0">
                          <a:effectLst/>
                        </a:rPr>
                        <a:t>1</a:t>
                      </a:r>
                      <a:endParaRPr lang="ru-RU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48609926"/>
                  </a:ext>
                </a:extLst>
              </a:tr>
              <a:tr h="537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88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5" marR="8305" marT="830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90597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8113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2132856"/>
            <a:ext cx="7848872" cy="3672408"/>
          </a:xfrm>
        </p:spPr>
        <p:txBody>
          <a:bodyPr>
            <a:normAutofit/>
          </a:bodyPr>
          <a:lstStyle/>
          <a:p>
            <a:pPr marL="0" lvl="0" indent="457200" algn="just">
              <a:spcBef>
                <a:spcPts val="0"/>
              </a:spcBef>
              <a:buNone/>
            </a:pPr>
            <a:r>
              <a:rPr lang="ru-RU" sz="2800" dirty="0"/>
              <a:t>10. Продолжать ведение реестра членов Ассоциации и раскрытие необходимой информации о деятельности Ассоциации в соответствии с действующим законодательством.</a:t>
            </a:r>
          </a:p>
          <a:p>
            <a:pPr marL="0" lvl="0" indent="457200" algn="just">
              <a:spcBef>
                <a:spcPts val="0"/>
              </a:spcBef>
              <a:buNone/>
            </a:pPr>
            <a:endParaRPr lang="ru-RU" sz="2800" dirty="0">
              <a:cs typeface="Times New Roman" pitchFamily="18" charset="0"/>
            </a:endParaRP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800" i="1" dirty="0">
                <a:cs typeface="Times New Roman" pitchFamily="18" charset="0"/>
              </a:rPr>
              <a:t>Напоминаем: все КИ при изменении любых своих данных обязаны уведомлять об этом СРО!</a:t>
            </a:r>
            <a:endParaRPr lang="ru-RU" sz="2800" i="1" dirty="0"/>
          </a:p>
          <a:p>
            <a:pPr marL="0" lvl="0" indent="457200" algn="just">
              <a:spcBef>
                <a:spcPts val="0"/>
              </a:spcBef>
              <a:buNone/>
            </a:pPr>
            <a:endParaRPr lang="ru-RU" sz="2800" dirty="0"/>
          </a:p>
          <a:p>
            <a:pPr marL="0" indent="457200" algn="just">
              <a:spcBef>
                <a:spcPts val="0"/>
              </a:spcBef>
              <a:buNone/>
            </a:pPr>
            <a:endParaRPr lang="ru-RU" sz="26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83568" y="69269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Приоритетные направления работы СРО АКИ «Поволжье»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14015540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80" y="1484784"/>
            <a:ext cx="2890664" cy="3623107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Форма уведомления об изменениях сведений о кадастровом инженере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7000"/>
              </a:lnSpc>
            </a:pPr>
            <a:endParaRPr lang="ru-RU" sz="2000" dirty="0"/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94D7C7-2AE8-46DE-981D-6A2A928468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-5000"/>
          </a:blip>
          <a:srcRect l="7010" t="-1961" r="-5559" b="5721"/>
          <a:stretch/>
        </p:blipFill>
        <p:spPr>
          <a:xfrm>
            <a:off x="4283968" y="30731"/>
            <a:ext cx="4786955" cy="66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1273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615" y="-25679"/>
            <a:ext cx="8229600" cy="1143000"/>
          </a:xfrm>
        </p:spPr>
        <p:txBody>
          <a:bodyPr>
            <a:normAutofit/>
          </a:bodyPr>
          <a:lstStyle/>
          <a:p>
            <a:r>
              <a:rPr lang="ru-RU" sz="2700" dirty="0">
                <a:solidFill>
                  <a:srgbClr val="FF0000"/>
                </a:solidFill>
              </a:rPr>
              <a:t>О сроках уведомления</a:t>
            </a:r>
            <a:br>
              <a:rPr lang="ru-RU" sz="2700" dirty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435280" cy="5688632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000" dirty="0"/>
              <a:t>Кадастровый инженер обязан при изменении своих сведений уведомить СРО в течение</a:t>
            </a:r>
            <a:r>
              <a:rPr lang="ru-RU" sz="2000" dirty="0">
                <a:solidFill>
                  <a:srgbClr val="FF0000"/>
                </a:solidFill>
              </a:rPr>
              <a:t> 3 рабочих дней </a:t>
            </a:r>
            <a:r>
              <a:rPr lang="ru-RU" sz="2000" dirty="0"/>
              <a:t>с момента получения  документов, подтверждающих вносимые изменения. </a:t>
            </a:r>
          </a:p>
          <a:p>
            <a:pPr marL="0" indent="0" algn="just">
              <a:buNone/>
            </a:pPr>
            <a:r>
              <a:rPr lang="ru-RU" sz="1600" i="1" dirty="0"/>
              <a:t>- При изменении паспортных данных, к уведомлению прилагается копия паспорта (2-5 стр.), а также все документы, в которых изменяется фамилия.</a:t>
            </a:r>
          </a:p>
          <a:p>
            <a:pPr marL="0" indent="0" algn="just">
              <a:buNone/>
            </a:pPr>
            <a:r>
              <a:rPr lang="ru-RU" sz="1600" i="1" dirty="0"/>
              <a:t>- При смене места работы – к уведомлению прилагается копии трудовых договоров, копии приказов о назначении или увольнении, копия трудовой книжки и оригинал справки о работодателях.</a:t>
            </a:r>
          </a:p>
          <a:p>
            <a:pPr marL="0" indent="0" algn="just">
              <a:buNone/>
            </a:pPr>
            <a:r>
              <a:rPr lang="ru-RU" sz="1600" i="1" dirty="0"/>
              <a:t> - При смене адресов и контактной информации - к уведомлению прилагается копия страницы паспорта с указанием места проживания или иного документа подтверждающего это.</a:t>
            </a:r>
          </a:p>
          <a:p>
            <a:pPr marL="0" indent="457200" algn="just">
              <a:buNone/>
            </a:pPr>
            <a:r>
              <a:rPr lang="ru-RU" sz="2000" dirty="0"/>
              <a:t>СРО обязано направить уведомление в Росреестр об изменении в сведениях о КИ в течение   </a:t>
            </a:r>
            <a:r>
              <a:rPr lang="ru-RU" sz="2000" dirty="0">
                <a:solidFill>
                  <a:srgbClr val="FF0000"/>
                </a:solidFill>
              </a:rPr>
              <a:t>3-х рабочих дней </a:t>
            </a:r>
            <a:r>
              <a:rPr lang="ru-RU" sz="2000" dirty="0"/>
              <a:t>со дня получения документов от КИ, а в течение </a:t>
            </a:r>
            <a:r>
              <a:rPr lang="ru-RU" sz="2000" dirty="0">
                <a:solidFill>
                  <a:srgbClr val="FF0000"/>
                </a:solidFill>
              </a:rPr>
              <a:t>одного дня </a:t>
            </a:r>
            <a:r>
              <a:rPr lang="ru-RU" sz="2000" dirty="0"/>
              <a:t>внести их в реестр членов СРО.</a:t>
            </a:r>
          </a:p>
          <a:p>
            <a:pPr marL="0" indent="457200" algn="just">
              <a:buNone/>
            </a:pPr>
            <a:endParaRPr lang="ru-RU" sz="1800" dirty="0"/>
          </a:p>
          <a:p>
            <a:pPr marL="0" indent="457200" algn="just">
              <a:buNone/>
            </a:pPr>
            <a:r>
              <a:rPr lang="ru-RU" sz="2000" dirty="0"/>
              <a:t>Для сверки контактных данных, каждый член нашей СРО ежегодно в течение 1</a:t>
            </a:r>
            <a:r>
              <a:rPr lang="en-US" sz="2000" dirty="0"/>
              <a:t> </a:t>
            </a:r>
            <a:r>
              <a:rPr lang="ru-RU" sz="2000" dirty="0"/>
              <a:t>квартала </a:t>
            </a:r>
            <a:r>
              <a:rPr lang="ru-RU" sz="2000" dirty="0">
                <a:solidFill>
                  <a:srgbClr val="FF0000"/>
                </a:solidFill>
              </a:rPr>
              <a:t>должен направить краткое уведомление </a:t>
            </a:r>
            <a:r>
              <a:rPr lang="ru-RU" sz="2000" dirty="0"/>
              <a:t>на электронную почту СРО (п.4.4. Положения о членстве в Ассоциации).</a:t>
            </a:r>
          </a:p>
        </p:txBody>
      </p:sp>
    </p:spTree>
    <p:extLst>
      <p:ext uri="{BB962C8B-B14F-4D97-AF65-F5344CB8AC3E}">
        <p14:creationId xmlns:p14="http://schemas.microsoft.com/office/powerpoint/2010/main" val="19334391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412776"/>
            <a:ext cx="4176464" cy="5080557"/>
          </a:xfrm>
        </p:spPr>
        <p:txBody>
          <a:bodyPr>
            <a:normAutofit lnSpcReduction="10000"/>
          </a:bodyPr>
          <a:lstStyle/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/>
              <a:t>11. Постоянно улучшать работу и состав программно-технического комплекса Ассоциации: бухгалтерских программ, базы данных реестра членов Ассоциации, </a:t>
            </a:r>
            <a:r>
              <a:rPr lang="ru-RU" sz="2000" b="1" dirty="0"/>
              <a:t>интернет-сайта Ассоциации</a:t>
            </a:r>
            <a:r>
              <a:rPr lang="ru-RU" sz="2000" dirty="0"/>
              <a:t>, парка компьютеров и оргтехники. 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/>
              <a:t>12. Усилить информационное и методическое обеспечение деятельности кадастровых инженеров: </a:t>
            </a:r>
            <a:r>
              <a:rPr lang="ru-RU" sz="2000" b="1" dirty="0"/>
              <a:t>проведение семинаров и круглых столов</a:t>
            </a:r>
            <a:r>
              <a:rPr lang="ru-RU" sz="2000" dirty="0"/>
              <a:t>, информирование о новостях законодательства через сайт, интернет-рассылки, социальные сети. </a:t>
            </a:r>
          </a:p>
          <a:p>
            <a:pPr marL="0" lvl="0" indent="457200" algn="just">
              <a:spcBef>
                <a:spcPts val="0"/>
              </a:spcBef>
              <a:buNone/>
            </a:pPr>
            <a:r>
              <a:rPr lang="ru-RU" sz="2000" dirty="0"/>
              <a:t>13. Расширение </a:t>
            </a:r>
            <a:r>
              <a:rPr lang="ru-RU" sz="2000" b="1" dirty="0"/>
              <a:t>кадрового состава </a:t>
            </a:r>
            <a:r>
              <a:rPr lang="ru-RU" sz="2000" dirty="0"/>
              <a:t>работников Ассоциации.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16" y="2061712"/>
            <a:ext cx="3980152" cy="3527527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95536" y="33265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Приоритетные направления работы СРО АКИ «Поволжье» на 2018 год</a:t>
            </a:r>
          </a:p>
        </p:txBody>
      </p:sp>
    </p:spTree>
    <p:extLst>
      <p:ext uri="{BB962C8B-B14F-4D97-AF65-F5344CB8AC3E}">
        <p14:creationId xmlns:p14="http://schemas.microsoft.com/office/powerpoint/2010/main" val="7885189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340768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 №6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Утверждение размера и порядка оплаты членских и вступительных взносов,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 также льгот по их оплате.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1555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404664"/>
            <a:ext cx="8229600" cy="6044018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endParaRPr lang="ru-RU" sz="2800" dirty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r>
              <a:rPr lang="ru-RU" sz="2800" dirty="0">
                <a:solidFill>
                  <a:srgbClr val="FF0000"/>
                </a:solidFill>
              </a:rPr>
              <a:t>Размер вступительного и годового </a:t>
            </a:r>
          </a:p>
          <a:p>
            <a:pPr marL="0" lvl="0" indent="0" algn="ctr">
              <a:buNone/>
            </a:pPr>
            <a:r>
              <a:rPr lang="ru-RU" sz="2800" dirty="0">
                <a:solidFill>
                  <a:srgbClr val="FF0000"/>
                </a:solidFill>
              </a:rPr>
              <a:t>членского взноса Ассоциации за 2018 год.</a:t>
            </a: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algn="just"/>
            <a:r>
              <a:rPr lang="ru-RU" sz="2800" dirty="0"/>
              <a:t>вступительный взнос в размере </a:t>
            </a:r>
            <a:r>
              <a:rPr lang="ru-RU" sz="2800" b="1" dirty="0"/>
              <a:t>1000 </a:t>
            </a:r>
            <a:r>
              <a:rPr lang="ru-RU" sz="2800" dirty="0"/>
              <a:t>(одна тысяча) рублей;  </a:t>
            </a:r>
          </a:p>
          <a:p>
            <a:pPr algn="just"/>
            <a:r>
              <a:rPr lang="ru-RU" sz="2800" dirty="0"/>
              <a:t>годовой членский взнос за 2018 год в размере </a:t>
            </a:r>
            <a:r>
              <a:rPr lang="ru-RU" sz="2800" b="1" dirty="0"/>
              <a:t>3000 </a:t>
            </a:r>
            <a:r>
              <a:rPr lang="ru-RU" sz="2800" dirty="0"/>
              <a:t>(три тысячи) рублей.</a:t>
            </a:r>
          </a:p>
          <a:p>
            <a:pPr marL="0" lvl="0" indent="0" algn="just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40367304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79556" y="404664"/>
            <a:ext cx="8229600" cy="6044018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ru-RU" sz="2300" dirty="0">
                <a:solidFill>
                  <a:srgbClr val="FF0000"/>
                </a:solidFill>
              </a:rPr>
              <a:t>Льготы при оплате вступительного и годового </a:t>
            </a:r>
          </a:p>
          <a:p>
            <a:pPr marL="0" lvl="0" indent="0" algn="ctr">
              <a:buNone/>
            </a:pPr>
            <a:r>
              <a:rPr lang="ru-RU" sz="2300" dirty="0">
                <a:solidFill>
                  <a:srgbClr val="FF0000"/>
                </a:solidFill>
              </a:rPr>
              <a:t>членского взноса за 2018 год</a:t>
            </a:r>
          </a:p>
          <a:p>
            <a:pPr marL="0" lvl="0" indent="0" algn="ct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algn="just"/>
            <a:r>
              <a:rPr lang="ru-RU" sz="2000" dirty="0"/>
              <a:t>при переходе из другой СРО - вступительный взнос не оплачивается;</a:t>
            </a:r>
          </a:p>
          <a:p>
            <a:pPr algn="just"/>
            <a:r>
              <a:rPr lang="ru-RU" sz="2000" dirty="0"/>
              <a:t>для КИ, находящихся в декретном отпуске, при оплате годового членского взноса - </a:t>
            </a:r>
            <a:r>
              <a:rPr lang="ru-RU" sz="2000" b="1" dirty="0"/>
              <a:t>скидка в размере 90% (300 руб.)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при вступлении или членстве в Ассоциации 10 и более КИ от одного работодателя, при оплате годового членского взноса - </a:t>
            </a:r>
            <a:r>
              <a:rPr lang="ru-RU" sz="2000" b="1" dirty="0"/>
              <a:t>скидка в размере 50% (1 500 руб.)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для КИ, вступающих в Ассоциацию в период с 01 июля по 30 сентября 2018 года, при оплате годового членского взноса  - </a:t>
            </a:r>
            <a:r>
              <a:rPr lang="ru-RU" sz="2000" b="1" dirty="0"/>
              <a:t>скидка в размере 50 % (1 500 руб.)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для кадастровых инженеров, вступающих в Ассоциацию в период с 01 октября по 31 декабря 2018 года, при оплате годового членского взноса - </a:t>
            </a:r>
            <a:r>
              <a:rPr lang="ru-RU" sz="2000" b="1" dirty="0"/>
              <a:t>скидка в размере 90 % (300 руб.) </a:t>
            </a:r>
          </a:p>
          <a:p>
            <a:pPr marL="0" lvl="0" indent="0" algn="just">
              <a:buNone/>
            </a:pP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2629877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1540" y="1751617"/>
            <a:ext cx="828092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 №7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Определение способа страхования гражданской ответственности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5944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836712"/>
            <a:ext cx="86409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2000" dirty="0">
                <a:latin typeface="Calibri (Основной текст)"/>
                <a:cs typeface="Times New Roman" pitchFamily="18" charset="0"/>
              </a:rPr>
              <a:t>Согласно действующего законодательству СРО </a:t>
            </a:r>
            <a:r>
              <a:rPr lang="ru-RU" sz="2000" dirty="0">
                <a:solidFill>
                  <a:srgbClr val="C00000"/>
                </a:solidFill>
                <a:latin typeface="Calibri (Основной текст)"/>
                <a:cs typeface="Times New Roman" pitchFamily="18" charset="0"/>
              </a:rPr>
              <a:t>может самостоятельно выбирать способы страхования</a:t>
            </a:r>
            <a:r>
              <a:rPr lang="ru-RU" sz="2000" dirty="0">
                <a:latin typeface="Calibri (Основной текст)"/>
                <a:cs typeface="Times New Roman" pitchFamily="18" charset="0"/>
              </a:rPr>
              <a:t> гражданской ответственности кадастровых инженеров – своих членов:</a:t>
            </a:r>
          </a:p>
          <a:p>
            <a:pPr algn="ctr"/>
            <a:endParaRPr lang="ru-RU" sz="2000" dirty="0">
              <a:latin typeface="Calibri (Основной текст)"/>
              <a:cs typeface="Times New Roman" pitchFamily="18" charset="0"/>
            </a:endParaRPr>
          </a:p>
          <a:p>
            <a:pPr marL="342900" indent="449263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00000"/>
                </a:solidFill>
                <a:latin typeface="Calibri (Основной текст)"/>
                <a:cs typeface="Times New Roman" pitchFamily="18" charset="0"/>
              </a:rPr>
              <a:t>Личное</a:t>
            </a:r>
            <a:r>
              <a:rPr lang="ru-RU" sz="2000" dirty="0">
                <a:latin typeface="Calibri (Основной текст)"/>
                <a:cs typeface="Times New Roman" pitchFamily="18" charset="0"/>
              </a:rPr>
              <a:t> (страхователем выступает сам кадастровый инженер, сумма премии выше, документы оформляются КИ самостоятельно)</a:t>
            </a:r>
          </a:p>
          <a:p>
            <a:pPr marL="342900" indent="450000"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C00000"/>
                </a:solidFill>
                <a:latin typeface="Calibri (Основной текст)"/>
                <a:cs typeface="Times New Roman" pitchFamily="18" charset="0"/>
              </a:rPr>
              <a:t>Коллективное</a:t>
            </a:r>
            <a:r>
              <a:rPr lang="ru-RU" sz="2000" dirty="0">
                <a:latin typeface="Calibri (Основной текст)"/>
                <a:cs typeface="Times New Roman" pitchFamily="18" charset="0"/>
              </a:rPr>
              <a:t> (страхователем является СРО, сумма премии ниже, оформлением и отслеживанием сроков занимается СРО)</a:t>
            </a:r>
          </a:p>
          <a:p>
            <a:pPr algn="ctr"/>
            <a:endParaRPr lang="ru-RU" sz="2000" dirty="0">
              <a:latin typeface="Calibri (Основной текст)"/>
              <a:cs typeface="Times New Roman" pitchFamily="18" charset="0"/>
            </a:endParaRPr>
          </a:p>
          <a:p>
            <a:pPr indent="450000" algn="just"/>
            <a:r>
              <a:rPr lang="ru-RU" sz="2000" b="1" dirty="0">
                <a:latin typeface="Calibri (Основной текст)"/>
                <a:cs typeface="Times New Roman" pitchFamily="18" charset="0"/>
              </a:rPr>
              <a:t>С целью максимальной реализации прав КИ предлагаем утвердить в Ассоциации систему как личного, так и коллективного страхования (по личному выбору самого кадастрового инженера).</a:t>
            </a:r>
          </a:p>
          <a:p>
            <a:pPr indent="450000" algn="just"/>
            <a:endParaRPr lang="ru-RU" sz="2000" b="1" dirty="0">
              <a:latin typeface="Calibri (Основной текст)"/>
              <a:cs typeface="Times New Roman" pitchFamily="18" charset="0"/>
            </a:endParaRPr>
          </a:p>
          <a:p>
            <a:pPr indent="450000" algn="just"/>
            <a:r>
              <a:rPr lang="ru-RU" sz="2000" dirty="0">
                <a:latin typeface="Calibri (Основной текст)"/>
                <a:cs typeface="Times New Roman" pitchFamily="18" charset="0"/>
              </a:rPr>
              <a:t>В случае, если вы желаете выбрать систему личного страхования, необходимо написать соответствующее заявление в СРО.</a:t>
            </a:r>
          </a:p>
          <a:p>
            <a:pPr algn="ctr"/>
            <a:endParaRPr lang="ru-RU" sz="2000" b="1" i="1" dirty="0">
              <a:latin typeface="Calibri (Основной текст)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4539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980728"/>
            <a:ext cx="828092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Вопросы №8, 9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Утверждение кандидатуры страховой организации для страхования гражданской ответственности членов Ассоциации и размера целевых взносов на страхование гражданской ответственности.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67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323528" y="1340768"/>
            <a:ext cx="3816424" cy="3767123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Представлена кандидатура страховой организации: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СПАО «Ингосстрах», лицензия ЦБ РФ СИ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№ 0928 от 23.09.2015 г.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dirty="0">
                <a:solidFill>
                  <a:srgbClr val="FF0000"/>
                </a:solidFill>
              </a:rPr>
              <a:t> 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F88AE7-D081-4866-8DF3-7D799C05B8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03" t="364" r="1076" b="3786"/>
          <a:stretch/>
        </p:blipFill>
        <p:spPr>
          <a:xfrm>
            <a:off x="4283968" y="0"/>
            <a:ext cx="4536504" cy="692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556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853" y="548679"/>
            <a:ext cx="8229600" cy="1368151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Утверждаемый размер целевого взноса на страхование гражданской ответственности членов СРО АКИ «Поволжье»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924944"/>
            <a:ext cx="8093739" cy="15121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500" b="1" dirty="0"/>
              <a:t>Период страхования </a:t>
            </a:r>
            <a:r>
              <a:rPr lang="ru-RU" sz="2500" dirty="0"/>
              <a:t>– 1 год с момента</a:t>
            </a:r>
            <a:r>
              <a:rPr lang="ru-RU" sz="2500" b="1" dirty="0"/>
              <a:t> </a:t>
            </a:r>
            <a:r>
              <a:rPr lang="ru-RU" sz="2500" dirty="0"/>
              <a:t>вступления в Ассоциацию</a:t>
            </a:r>
          </a:p>
          <a:p>
            <a:pPr marL="0" indent="0" algn="just">
              <a:buNone/>
            </a:pPr>
            <a:r>
              <a:rPr lang="ru-RU" sz="2500" b="1" dirty="0"/>
              <a:t>Размер страховой суммы </a:t>
            </a:r>
            <a:r>
              <a:rPr lang="ru-RU" sz="2500" dirty="0"/>
              <a:t>– 2 500 000 руб.</a:t>
            </a:r>
          </a:p>
          <a:p>
            <a:pPr marL="0" indent="0" algn="just">
              <a:buNone/>
            </a:pPr>
            <a:r>
              <a:rPr lang="ru-RU" sz="2500" b="1" dirty="0"/>
              <a:t>Размер целевого взноса </a:t>
            </a:r>
            <a:r>
              <a:rPr lang="ru-RU" sz="2500" dirty="0"/>
              <a:t>– </a:t>
            </a:r>
            <a:r>
              <a:rPr lang="ru-RU" sz="2500" b="1" dirty="0">
                <a:solidFill>
                  <a:srgbClr val="C00000"/>
                </a:solidFill>
              </a:rPr>
              <a:t>1 125 </a:t>
            </a:r>
            <a:r>
              <a:rPr lang="ru-RU" sz="2500" dirty="0"/>
              <a:t>руб. (в 2016-2017 </a:t>
            </a:r>
            <a:r>
              <a:rPr lang="ru-RU" sz="2500" dirty="0" err="1"/>
              <a:t>г.г</a:t>
            </a:r>
            <a:r>
              <a:rPr lang="ru-RU" sz="2500" dirty="0"/>
              <a:t>. было 1250 руб.)</a:t>
            </a:r>
          </a:p>
        </p:txBody>
      </p:sp>
    </p:spTree>
    <p:extLst>
      <p:ext uri="{BB962C8B-B14F-4D97-AF65-F5344CB8AC3E}">
        <p14:creationId xmlns:p14="http://schemas.microsoft.com/office/powerpoint/2010/main" val="6960323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1540" y="1751617"/>
            <a:ext cx="828092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Вопросы №10, 11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Избрание членов в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Наблюдательный Совет и Правление Ассоциации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7039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226" y="-99392"/>
            <a:ext cx="8229600" cy="1368151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Наблюдательный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Совет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130" y="1052736"/>
            <a:ext cx="8093739" cy="1512168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500" dirty="0"/>
              <a:t> </a:t>
            </a:r>
            <a:r>
              <a:rPr lang="ru-RU" sz="2000" dirty="0"/>
              <a:t>Подано заявление о добровольном выходе  из членов Наблюдательного  Совета – </a:t>
            </a:r>
            <a:r>
              <a:rPr lang="ru-RU" sz="2000" b="1" dirty="0"/>
              <a:t>Демидова Сергея Анатольевича </a:t>
            </a:r>
            <a:r>
              <a:rPr lang="ru-RU" sz="2000" dirty="0"/>
              <a:t>(Глава  Алексеевского муниципального района Республики Татарстан).</a:t>
            </a:r>
          </a:p>
          <a:p>
            <a:pPr marL="0" indent="0" algn="just">
              <a:buNone/>
            </a:pPr>
            <a:endParaRPr lang="ru-RU" sz="25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6FFAEA3-D8FA-46F1-BFAF-F7305C5C3D17}"/>
              </a:ext>
            </a:extLst>
          </p:cNvPr>
          <p:cNvSpPr txBox="1">
            <a:spLocks/>
          </p:cNvSpPr>
          <p:nvPr/>
        </p:nvSpPr>
        <p:spPr>
          <a:xfrm>
            <a:off x="457199" y="2094989"/>
            <a:ext cx="8229600" cy="1368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Правление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E2D3D37-C902-4687-8C55-CF9F465CCE00}"/>
              </a:ext>
            </a:extLst>
          </p:cNvPr>
          <p:cNvSpPr txBox="1">
            <a:spLocks/>
          </p:cNvSpPr>
          <p:nvPr/>
        </p:nvSpPr>
        <p:spPr>
          <a:xfrm>
            <a:off x="593060" y="3140968"/>
            <a:ext cx="8093739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itchFamily="34" charset="0"/>
              <a:buNone/>
            </a:pPr>
            <a:r>
              <a:rPr lang="ru-RU" sz="2000" dirty="0"/>
              <a:t>Предлагается включить новых членов в Правление Ассоциации:</a:t>
            </a:r>
          </a:p>
          <a:p>
            <a:pPr algn="just"/>
            <a:r>
              <a:rPr lang="ru-RU" sz="2000" b="1" dirty="0"/>
              <a:t>Аксанов Валерий Аркадьевич</a:t>
            </a:r>
            <a:r>
              <a:rPr lang="ru-RU" sz="2000" dirty="0"/>
              <a:t>. Заместитель начальника управления агропромышленного комплекса, земельных отношений и потребительского рынка Аппарата Кабинета Министров Республики Татарстан. Независимый член</a:t>
            </a:r>
          </a:p>
          <a:p>
            <a:pPr algn="just"/>
            <a:r>
              <a:rPr lang="ru-RU" sz="2000" b="1" dirty="0"/>
              <a:t>Хайруллина Ольга Владимировна</a:t>
            </a:r>
            <a:r>
              <a:rPr lang="ru-RU" sz="2000" dirty="0"/>
              <a:t>. Руководитель Казанского отделения АО «БТИ РТ». Кадастровый инженер</a:t>
            </a:r>
          </a:p>
          <a:p>
            <a:pPr algn="just"/>
            <a:r>
              <a:rPr lang="ru-RU" sz="2000" b="1" dirty="0"/>
              <a:t>Шагиахметов Алмаз Альфредович</a:t>
            </a:r>
            <a:r>
              <a:rPr lang="ru-RU" sz="2000" dirty="0"/>
              <a:t>. Директор по развитию ООО «</a:t>
            </a:r>
            <a:r>
              <a:rPr lang="ru-RU" sz="2000" dirty="0" err="1"/>
              <a:t>Межрегион</a:t>
            </a:r>
            <a:r>
              <a:rPr lang="ru-RU" sz="2000" dirty="0"/>
              <a:t>-кадастр». Кадастровый инженер</a:t>
            </a:r>
          </a:p>
          <a:p>
            <a:pPr marL="0" indent="457200" algn="just">
              <a:buFont typeface="Arial" pitchFamily="34" charset="0"/>
              <a:buNone/>
            </a:pP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4572688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43622"/>
            <a:ext cx="828092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Вопросы №12, 13, 14, 15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Утверждение следующих документов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в новой редакции: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Устав Ассоциации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Положения о членстве в Ассоциации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Положения об Исполнительном директоре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Положения о мерах дисциплинарного воздействия, порядке и основаниях их применения в Ассоциации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4700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4096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Изменения, вносимые в документы Ассоциации:</a:t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1628800"/>
            <a:ext cx="7704856" cy="4464496"/>
          </a:xfrm>
        </p:spPr>
        <p:txBody>
          <a:bodyPr>
            <a:normAutofit/>
          </a:bodyPr>
          <a:lstStyle/>
          <a:p>
            <a:pPr marL="514350" indent="-514350" algn="just">
              <a:spcBef>
                <a:spcPts val="0"/>
              </a:spcBef>
              <a:buAutoNum type="arabicPeriod"/>
            </a:pPr>
            <a:r>
              <a:rPr lang="ru-RU" sz="2400" dirty="0"/>
              <a:t>Приведение их в соответствие с НПА Нацобъединения, особенно в части порядка работы Контрольной и Дисциплинарной комиссий (</a:t>
            </a:r>
            <a:r>
              <a:rPr lang="ru-RU" sz="2400" b="1" dirty="0"/>
              <a:t>в состав обоих комиссий теперь не могут входить кадастровые инженеры).</a:t>
            </a:r>
          </a:p>
          <a:p>
            <a:pPr marL="514350" indent="-514350" algn="just">
              <a:spcBef>
                <a:spcPts val="0"/>
              </a:spcBef>
              <a:buAutoNum type="arabicPeriod"/>
            </a:pPr>
            <a:r>
              <a:rPr lang="ru-RU" sz="2400" dirty="0"/>
              <a:t>Редактирование текста документов в соответствии с текущими изменениями законодательства (новое название Закона №221-ФЗ и т.д.).</a:t>
            </a:r>
          </a:p>
          <a:p>
            <a:pPr marL="514350" indent="-514350" algn="just">
              <a:spcBef>
                <a:spcPts val="0"/>
              </a:spcBef>
              <a:buAutoNum type="arabicPeriod"/>
            </a:pPr>
            <a:r>
              <a:rPr lang="ru-RU" sz="2400" dirty="0"/>
              <a:t>Уточнение перечня документов, обязательных при вступлении в СРО, а также утверждение их форм, подтверждающих членство в СРО.  </a:t>
            </a:r>
          </a:p>
        </p:txBody>
      </p:sp>
    </p:spTree>
    <p:extLst>
      <p:ext uri="{BB962C8B-B14F-4D97-AF65-F5344CB8AC3E}">
        <p14:creationId xmlns:p14="http://schemas.microsoft.com/office/powerpoint/2010/main" val="3471598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864096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rgbClr val="FF0000"/>
                </a:solidFill>
              </a:rPr>
              <a:t>Документы подтверждающие членство в СРО</a:t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32BE37-D477-45BE-849A-CC03EAD11B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1701" r="5955" b="1701"/>
          <a:stretch/>
        </p:blipFill>
        <p:spPr>
          <a:xfrm>
            <a:off x="755576" y="1052736"/>
            <a:ext cx="3635896" cy="5556919"/>
          </a:xfrm>
          <a:prstGeom prst="rect">
            <a:avLst/>
          </a:prstGeom>
        </p:spPr>
      </p:pic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3522355-5C40-48C3-B307-35939094E9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457565"/>
              </p:ext>
            </p:extLst>
          </p:nvPr>
        </p:nvGraphicFramePr>
        <p:xfrm>
          <a:off x="4752530" y="1014331"/>
          <a:ext cx="3968934" cy="5616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1" name="Acrobat Document" r:id="rId4" imgW="5667375" imgH="8020050" progId="AcroExch.Document.DC">
                  <p:embed/>
                </p:oleObj>
              </mc:Choice>
              <mc:Fallback>
                <p:oleObj name="Acrobat Document" r:id="rId4" imgW="5667375" imgH="802005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52530" y="1014331"/>
                        <a:ext cx="3968934" cy="5616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14115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3568" y="2636912"/>
            <a:ext cx="7776864" cy="3672408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Выражаем благодарность Правительству Республики Татарстан и Управлению Росреестра по Республике Татарстан за:</a:t>
            </a:r>
          </a:p>
          <a:p>
            <a:pPr marL="0" indent="457200" algn="just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проведения данного собрания, </a:t>
            </a: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постоянную поддержку нашей деятельности и эффективное рабочее взаимодействие.</a:t>
            </a:r>
            <a:endParaRPr lang="ru-RU" sz="2200" b="1" dirty="0"/>
          </a:p>
        </p:txBody>
      </p:sp>
      <p:pic>
        <p:nvPicPr>
          <p:cNvPr id="5" name="Рисунок 4" descr="C:\Users\DNS\Desktop\gerb_r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76672"/>
            <a:ext cx="2088232" cy="1944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67311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412776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 коллективном страховании гражданской ответственности кадастровых инженеров – членов СРО АКИ «Поволжье»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Шарафиева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Гузель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Раушановна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Начальник отдела страхования ответственности филиала СПАО «Ингосстрах» в Республике Татарстан</a:t>
            </a: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335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412776"/>
            <a:ext cx="828092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Принятие решений по вопросам повестки дня годового общего собрания членов Ассоциации по итогам 2017 года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Савельев Вадим Петрович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Исполнительный директор СРО АКИ «Поволжье»</a:t>
            </a:r>
          </a:p>
        </p:txBody>
      </p:sp>
    </p:spTree>
    <p:extLst>
      <p:ext uri="{BB962C8B-B14F-4D97-AF65-F5344CB8AC3E}">
        <p14:creationId xmlns:p14="http://schemas.microsoft.com/office/powerpoint/2010/main" val="28609474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836712"/>
            <a:ext cx="799288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Ответы на вопросы кадастровых инженеров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Хайрутдинов Альберт Маратович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Заместитель руководителя Управления Росреестра по РТ</a:t>
            </a:r>
          </a:p>
          <a:p>
            <a:pPr indent="457200"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Зайдуллина Ада Евгеньевна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Начальник отдела государственной регистрации недвижимости в электронном виде Управления Росреестра по РТ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1098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836712"/>
            <a:ext cx="799288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 проблемах и нарушениях в деятельности кадастровых инженеров.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Дискуссия по текущим вопросам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кадастровой деятельности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Селезнева Татьяна Вениаминовна </a:t>
            </a:r>
          </a:p>
          <a:p>
            <a:pPr indent="457200" algn="ctr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Заместитель исполнительного директора Ассоциации</a:t>
            </a:r>
          </a:p>
          <a:p>
            <a:pPr indent="457200" algn="ctr"/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2801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08720"/>
            <a:ext cx="8661648" cy="4525963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0" indent="0" algn="just">
              <a:buNone/>
            </a:pPr>
            <a:endParaRPr lang="ru-RU" sz="2800" dirty="0"/>
          </a:p>
          <a:p>
            <a:pPr marL="0" indent="0" algn="ctr">
              <a:buNone/>
            </a:pPr>
            <a:r>
              <a:rPr lang="ru-RU" b="1"/>
              <a:t>  Завершение </a:t>
            </a:r>
            <a:r>
              <a:rPr lang="ru-RU" b="1" dirty="0"/>
              <a:t>работы </a:t>
            </a:r>
            <a:r>
              <a:rPr lang="ru-RU" b="1"/>
              <a:t>семинара и годового </a:t>
            </a:r>
            <a:r>
              <a:rPr lang="ru-RU" b="1" dirty="0"/>
              <a:t>общего собрания членов СРО АКИ «Поволжье»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/>
              <a:t>Спасибо за внимание!</a:t>
            </a:r>
          </a:p>
          <a:p>
            <a:pPr marL="0" indent="0" algn="ctr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b="1" dirty="0">
                <a:solidFill>
                  <a:srgbClr val="C00000"/>
                </a:solidFill>
              </a:rPr>
              <a:t>Не забудьте при выходе сдать нашему специалисту заполненные анкеты</a:t>
            </a:r>
          </a:p>
        </p:txBody>
      </p:sp>
    </p:spTree>
    <p:extLst>
      <p:ext uri="{BB962C8B-B14F-4D97-AF65-F5344CB8AC3E}">
        <p14:creationId xmlns:p14="http://schemas.microsoft.com/office/powerpoint/2010/main" val="35533002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7796</TotalTime>
  <Words>4740</Words>
  <Application>Microsoft Office PowerPoint</Application>
  <PresentationFormat>Экран (4:3)</PresentationFormat>
  <Paragraphs>1297</Paragraphs>
  <Slides>71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8" baseType="lpstr">
      <vt:lpstr>Arial</vt:lpstr>
      <vt:lpstr>Calibri</vt:lpstr>
      <vt:lpstr>Calibri (Основной текст)</vt:lpstr>
      <vt:lpstr>Times New Roman</vt:lpstr>
      <vt:lpstr>Wingdings</vt:lpstr>
      <vt:lpstr>Тема Office</vt:lpstr>
      <vt:lpstr>Acrobat Document</vt:lpstr>
      <vt:lpstr>Презентация PowerPoint</vt:lpstr>
      <vt:lpstr>Презентация PowerPoint</vt:lpstr>
      <vt:lpstr> </vt:lpstr>
      <vt:lpstr>Презентация PowerPoint</vt:lpstr>
      <vt:lpstr>Анкетирование членов СРО АКИ «Поволжье» </vt:lpstr>
      <vt:lpstr>Презентация PowerPoint</vt:lpstr>
      <vt:lpstr> </vt:lpstr>
      <vt:lpstr> </vt:lpstr>
      <vt:lpstr> </vt:lpstr>
      <vt:lpstr>Количество кадастровых инженеров в СРО АКИ «Поволжье» на 17.05.2018г.</vt:lpstr>
      <vt:lpstr> 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 </vt:lpstr>
      <vt:lpstr> </vt:lpstr>
      <vt:lpstr>ОТЧЕТ ОБ ИСПОЛНЕНИИ СМЕТЫ  САМОРЕГУЛИРУЕМОЙ ОРГАНИЗАЦИИ  «АССОЦИАЦИЯ КАДАСТРОВЫХ ИНЖЕНЕРОВ ПОВОЛЖЬЯ» на 2017 г.</vt:lpstr>
      <vt:lpstr>Презентация PowerPoint</vt:lpstr>
      <vt:lpstr> Годовая бухгалтерская отчетность за 2017 год </vt:lpstr>
      <vt:lpstr>  Аудиторское заключение по итогам 2017 года  </vt:lpstr>
      <vt:lpstr>Презентация PowerPoint</vt:lpstr>
      <vt:lpstr>    </vt:lpstr>
      <vt:lpstr>Презентация PowerPoint</vt:lpstr>
      <vt:lpstr> Смета доходов и расходов Ассоциации на 2018 год (увеличение штатной численности с 11 до 13 человек, возможность технического перевооружения в области IT, убытки 2,5 млн. руб. в связи с банкротством Анкор-банка) </vt:lpstr>
      <vt:lpstr>Презентация PowerPoint</vt:lpstr>
      <vt:lpstr>  Приоритетные направления работы СРО АКИ «Поволжье» на 2018 год  </vt:lpstr>
      <vt:lpstr>Приоритетные направления работы СРО АКИ «Поволжье» на 2018 год</vt:lpstr>
      <vt:lpstr>Новые функции Кадастровой палаты</vt:lpstr>
      <vt:lpstr> Ситуация по Приказу Росреестра № П/0302 от 28.06.2017г. </vt:lpstr>
      <vt:lpstr>Презентация PowerPoint</vt:lpstr>
      <vt:lpstr> </vt:lpstr>
      <vt:lpstr> </vt:lpstr>
      <vt:lpstr>Презентация PowerPoint</vt:lpstr>
      <vt:lpstr>       </vt:lpstr>
      <vt:lpstr>       </vt:lpstr>
      <vt:lpstr>Предмет плановой проверки </vt:lpstr>
      <vt:lpstr>Презентация PowerPoint</vt:lpstr>
      <vt:lpstr>       </vt:lpstr>
      <vt:lpstr>       </vt:lpstr>
      <vt:lpstr>Презентация PowerPoint</vt:lpstr>
      <vt:lpstr>Основания  для  исключения  КИ  из  СРО: </vt:lpstr>
      <vt:lpstr> Нарушение 3-х летнего срока неосуществления  кадастровой деятельности</vt:lpstr>
      <vt:lpstr>Получение более 25 %  «грубых» отказов или  более 10 реестровых ошибок в течение года  </vt:lpstr>
      <vt:lpstr>Презентация PowerPoint</vt:lpstr>
      <vt:lpstr>Стажировка помощников КИ</vt:lpstr>
      <vt:lpstr>Презентация PowerPoint</vt:lpstr>
      <vt:lpstr> Форма уведомления об изменениях сведений о кадастровом инженере</vt:lpstr>
      <vt:lpstr>О сроках уведомления 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 Представлена кандидатура страховой организации:  СПАО «Ингосстрах», лицензия ЦБ РФ СИ  № 0928 от 23.09.2015 г.  </vt:lpstr>
      <vt:lpstr> Утверждаемый размер целевого взноса на страхование гражданской ответственности членов СРО АКИ «Поволжье»</vt:lpstr>
      <vt:lpstr>Презентация PowerPoint</vt:lpstr>
      <vt:lpstr> Наблюдательный Совет</vt:lpstr>
      <vt:lpstr>Презентация PowerPoint</vt:lpstr>
      <vt:lpstr> Изменения, вносимые в документы Ассоциации: </vt:lpstr>
      <vt:lpstr> Документы подтверждающие членство в СРО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Operator</dc:creator>
  <cp:lastModifiedBy>Тимур Юсупов</cp:lastModifiedBy>
  <cp:revision>1524</cp:revision>
  <cp:lastPrinted>2018-05-15T11:17:07Z</cp:lastPrinted>
  <dcterms:created xsi:type="dcterms:W3CDTF">2010-11-08T10:46:15Z</dcterms:created>
  <dcterms:modified xsi:type="dcterms:W3CDTF">2018-05-16T10:25:21Z</dcterms:modified>
</cp:coreProperties>
</file>