
<file path=[Content_Types].xml><?xml version="1.0" encoding="utf-8"?>
<Types xmlns="http://schemas.openxmlformats.org/package/2006/content-types">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2"/>
  </p:notesMasterIdLst>
  <p:sldIdLst>
    <p:sldId id="256" r:id="rId5"/>
    <p:sldId id="301" r:id="rId6"/>
    <p:sldId id="305" r:id="rId7"/>
    <p:sldId id="300" r:id="rId8"/>
    <p:sldId id="285" r:id="rId9"/>
    <p:sldId id="304" r:id="rId10"/>
    <p:sldId id="276" r:id="rId11"/>
  </p:sldIdLst>
  <p:sldSz cx="12192000" cy="6858000"/>
  <p:notesSz cx="6797675" cy="99282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A5F32CC9-635C-4379-A33B-5C1C63D3682E}">
          <p14:sldIdLst>
            <p14:sldId id="256"/>
          </p14:sldIdLst>
        </p14:section>
        <p14:section name="Раздел без заголовка" id="{8537C1D8-13FD-4052-B09C-E5AE1230CA02}">
          <p14:sldIdLst>
            <p14:sldId id="301"/>
            <p14:sldId id="305"/>
            <p14:sldId id="300"/>
            <p14:sldId id="285"/>
            <p14:sldId id="304"/>
            <p14:sldId id="276"/>
          </p14:sldIdLst>
        </p14:section>
      </p14:sectionLst>
    </p:ex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5FAD"/>
    <a:srgbClr val="D0A312"/>
    <a:srgbClr val="81B13E"/>
    <a:srgbClr val="7A1629"/>
    <a:srgbClr val="582F5B"/>
    <a:srgbClr val="CE8E37"/>
    <a:srgbClr val="FAB600"/>
    <a:srgbClr val="A62A56"/>
    <a:srgbClr val="00A7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294" autoAdjust="0"/>
    <p:restoredTop sz="94660" autoAdjust="0"/>
  </p:normalViewPr>
  <p:slideViewPr>
    <p:cSldViewPr snapToGrid="0">
      <p:cViewPr varScale="1">
        <p:scale>
          <a:sx n="89" d="100"/>
          <a:sy n="89" d="100"/>
        </p:scale>
        <p:origin x="-114" y="-16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600" b="1" u="none" strike="noStrike" kern="1200" dirty="0" smtClean="0">
                <a:solidFill>
                  <a:schemeClr val="dk1"/>
                </a:solidFill>
                <a:effectLst/>
                <a:latin typeface="+mn-lt"/>
                <a:ea typeface="+mn-ea"/>
                <a:cs typeface="+mn-cs"/>
              </a:rPr>
              <a:t>Количество </a:t>
            </a:r>
            <a:r>
              <a:rPr lang="ru-RU" sz="1600" b="1" u="none" strike="noStrike" kern="1200" dirty="0">
                <a:solidFill>
                  <a:schemeClr val="dk1"/>
                </a:solidFill>
                <a:effectLst/>
                <a:latin typeface="+mn-lt"/>
                <a:ea typeface="+mn-ea"/>
                <a:cs typeface="+mn-cs"/>
              </a:rPr>
              <a:t>заявленных убытков</a:t>
            </a:r>
          </a:p>
        </c:rich>
      </c:tx>
      <c:layout/>
      <c:overlay val="0"/>
      <c:spPr>
        <a:noFill/>
        <a:ln>
          <a:noFill/>
        </a:ln>
        <a:effectLst/>
      </c:spPr>
    </c:title>
    <c:autoTitleDeleted val="0"/>
    <c:plotArea>
      <c:layout/>
      <c:barChart>
        <c:barDir val="col"/>
        <c:grouping val="clustered"/>
        <c:varyColors val="0"/>
        <c:ser>
          <c:idx val="0"/>
          <c:order val="0"/>
          <c:tx>
            <c:strRef>
              <c:f>Лист1!$B$1</c:f>
              <c:strCache>
                <c:ptCount val="1"/>
                <c:pt idx="0">
                  <c:v>количество заявленных убытков</c:v>
                </c:pt>
              </c:strCache>
            </c:strRef>
          </c:tx>
          <c:spPr>
            <a:solidFill>
              <a:schemeClr val="accent1"/>
            </a:solidFill>
            <a:ln>
              <a:noFill/>
            </a:ln>
            <a:effectLst/>
          </c:spPr>
          <c:invertIfNegative val="0"/>
          <c:cat>
            <c:numRef>
              <c:f>Лист1!$A$2:$A$3</c:f>
              <c:numCache>
                <c:formatCode>General</c:formatCode>
                <c:ptCount val="2"/>
                <c:pt idx="0">
                  <c:v>2016</c:v>
                </c:pt>
                <c:pt idx="1">
                  <c:v>2017</c:v>
                </c:pt>
              </c:numCache>
            </c:numRef>
          </c:cat>
          <c:val>
            <c:numRef>
              <c:f>Лист1!$B$2:$B$3</c:f>
              <c:numCache>
                <c:formatCode>General</c:formatCode>
                <c:ptCount val="2"/>
                <c:pt idx="0">
                  <c:v>5</c:v>
                </c:pt>
                <c:pt idx="1">
                  <c:v>11</c:v>
                </c:pt>
              </c:numCache>
            </c:numRef>
          </c:val>
          <c:extLst xmlns:c16r2="http://schemas.microsoft.com/office/drawing/2015/06/chart">
            <c:ext xmlns:c16="http://schemas.microsoft.com/office/drawing/2014/chart" uri="{C3380CC4-5D6E-409C-BE32-E72D297353CC}">
              <c16:uniqueId val="{00000000-B360-46BC-A85B-DBE82DCABC19}"/>
            </c:ext>
          </c:extLst>
        </c:ser>
        <c:dLbls>
          <c:showLegendKey val="0"/>
          <c:showVal val="0"/>
          <c:showCatName val="0"/>
          <c:showSerName val="0"/>
          <c:showPercent val="0"/>
          <c:showBubbleSize val="0"/>
        </c:dLbls>
        <c:gapWidth val="219"/>
        <c:overlap val="-27"/>
        <c:axId val="93977600"/>
        <c:axId val="79740224"/>
      </c:barChart>
      <c:catAx>
        <c:axId val="93977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79740224"/>
        <c:crosses val="autoZero"/>
        <c:auto val="1"/>
        <c:lblAlgn val="ctr"/>
        <c:lblOffset val="100"/>
        <c:noMultiLvlLbl val="0"/>
      </c:catAx>
      <c:valAx>
        <c:axId val="79740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939776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600" b="1" i="0" u="none" strike="noStrike" kern="1200" spc="0" baseline="0" dirty="0">
                <a:solidFill>
                  <a:schemeClr val="dk1"/>
                </a:solidFill>
                <a:effectLst/>
                <a:latin typeface="+mn-lt"/>
                <a:ea typeface="+mn-ea"/>
                <a:cs typeface="+mn-cs"/>
              </a:rPr>
              <a:t>Общая сумма заявленных убытков</a:t>
            </a:r>
          </a:p>
        </c:rich>
      </c:tx>
      <c:layout/>
      <c:overlay val="0"/>
      <c:spPr>
        <a:noFill/>
        <a:ln>
          <a:noFill/>
        </a:ln>
        <a:effectLst/>
      </c:spPr>
    </c:title>
    <c:autoTitleDeleted val="0"/>
    <c:plotArea>
      <c:layout/>
      <c:barChart>
        <c:barDir val="col"/>
        <c:grouping val="clustered"/>
        <c:varyColors val="0"/>
        <c:ser>
          <c:idx val="0"/>
          <c:order val="0"/>
          <c:tx>
            <c:strRef>
              <c:f>Лист1!$B$1</c:f>
              <c:strCache>
                <c:ptCount val="1"/>
                <c:pt idx="0">
                  <c:v>Общая сумма заявленных убытков</c:v>
                </c:pt>
              </c:strCache>
            </c:strRef>
          </c:tx>
          <c:spPr>
            <a:solidFill>
              <a:schemeClr val="accent2"/>
            </a:solidFill>
            <a:ln>
              <a:noFill/>
            </a:ln>
            <a:effectLst/>
          </c:spPr>
          <c:invertIfNegative val="0"/>
          <c:cat>
            <c:numRef>
              <c:f>Лист1!$A$2:$A$3</c:f>
              <c:numCache>
                <c:formatCode>General</c:formatCode>
                <c:ptCount val="2"/>
                <c:pt idx="0">
                  <c:v>2016</c:v>
                </c:pt>
                <c:pt idx="1">
                  <c:v>2017</c:v>
                </c:pt>
              </c:numCache>
            </c:numRef>
          </c:cat>
          <c:val>
            <c:numRef>
              <c:f>Лист1!$B$2:$B$3</c:f>
              <c:numCache>
                <c:formatCode>_-* #\ ##0\ _₽_-;\-* #\ ##0\ _₽_-;_-* "-"??\ _₽_-;_-@_-</c:formatCode>
                <c:ptCount val="2"/>
                <c:pt idx="0">
                  <c:v>447000</c:v>
                </c:pt>
                <c:pt idx="1">
                  <c:v>330000</c:v>
                </c:pt>
              </c:numCache>
            </c:numRef>
          </c:val>
          <c:extLst xmlns:c16r2="http://schemas.microsoft.com/office/drawing/2015/06/chart">
            <c:ext xmlns:c16="http://schemas.microsoft.com/office/drawing/2014/chart" uri="{C3380CC4-5D6E-409C-BE32-E72D297353CC}">
              <c16:uniqueId val="{00000000-9916-420D-982B-1FF01C0765F9}"/>
            </c:ext>
          </c:extLst>
        </c:ser>
        <c:dLbls>
          <c:showLegendKey val="0"/>
          <c:showVal val="0"/>
          <c:showCatName val="0"/>
          <c:showSerName val="0"/>
          <c:showPercent val="0"/>
          <c:showBubbleSize val="0"/>
        </c:dLbls>
        <c:gapWidth val="219"/>
        <c:overlap val="-27"/>
        <c:axId val="95105024"/>
        <c:axId val="90981504"/>
      </c:barChart>
      <c:catAx>
        <c:axId val="95105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90981504"/>
        <c:crosses val="autoZero"/>
        <c:auto val="1"/>
        <c:lblAlgn val="ctr"/>
        <c:lblOffset val="100"/>
        <c:noMultiLvlLbl val="0"/>
      </c:catAx>
      <c:valAx>
        <c:axId val="90981504"/>
        <c:scaling>
          <c:orientation val="minMax"/>
        </c:scaling>
        <c:delete val="0"/>
        <c:axPos val="l"/>
        <c:majorGridlines>
          <c:spPr>
            <a:ln w="9525" cap="flat" cmpd="sng" algn="ctr">
              <a:solidFill>
                <a:schemeClr val="tx1">
                  <a:lumMod val="15000"/>
                  <a:lumOff val="85000"/>
                </a:schemeClr>
              </a:solidFill>
              <a:round/>
            </a:ln>
            <a:effectLst/>
          </c:spPr>
        </c:majorGridlines>
        <c:numFmt formatCode="_-* #\ ##0\ _₽_-;\-* #\ ##0\ _₽_-;_-* &quot;-&quot;??\ _₽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951050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9AADD4-4639-4E3C-BF20-7C75289C5A43}"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ru-RU"/>
        </a:p>
      </dgm:t>
    </dgm:pt>
    <dgm:pt modelId="{D7546F71-E427-4309-B365-6D6F99F5E82A}">
      <dgm:prSet phldrT="[Текст]" custT="1"/>
      <dgm:spPr>
        <a:solidFill>
          <a:srgbClr val="000099"/>
        </a:solidFill>
      </dgm:spPr>
      <dgm:t>
        <a:bodyPr/>
        <a:lstStyle/>
        <a:p>
          <a:r>
            <a:rPr lang="ru-RU" sz="1800" b="1" kern="1200" dirty="0" smtClean="0">
              <a:solidFill>
                <a:schemeClr val="bg1"/>
              </a:solidFill>
              <a:latin typeface="Tahoma" panose="020B0604030504040204" pitchFamily="34" charset="0"/>
              <a:ea typeface="Tahoma" panose="020B0604030504040204" pitchFamily="34" charset="0"/>
              <a:cs typeface="Tahoma" panose="020B0604030504040204" pitchFamily="34" charset="0"/>
            </a:rPr>
            <a:t>Страховой случай</a:t>
          </a:r>
          <a:endParaRPr lang="ru-RU" sz="1800" b="1" kern="1200" dirty="0">
            <a:solidFill>
              <a:schemeClr val="bg1"/>
            </a:solidFill>
            <a:latin typeface="Tahoma" panose="020B0604030504040204" pitchFamily="34" charset="0"/>
            <a:ea typeface="Tahoma" panose="020B0604030504040204" pitchFamily="34" charset="0"/>
            <a:cs typeface="Tahoma" panose="020B0604030504040204" pitchFamily="34" charset="0"/>
          </a:endParaRPr>
        </a:p>
      </dgm:t>
    </dgm:pt>
    <dgm:pt modelId="{9D5339F3-3AB7-47F1-A85D-4C6080827EE1}" type="parTrans" cxnId="{81E0002B-1DEE-4AA1-B90E-83DB9FE92D70}">
      <dgm:prSet/>
      <dgm:spPr/>
      <dgm:t>
        <a:bodyPr/>
        <a:lstStyle/>
        <a:p>
          <a:endParaRPr lang="ru-RU"/>
        </a:p>
      </dgm:t>
    </dgm:pt>
    <dgm:pt modelId="{C8FEE988-0660-4358-BC95-1AEDD45316F2}" type="sibTrans" cxnId="{81E0002B-1DEE-4AA1-B90E-83DB9FE92D70}">
      <dgm:prSet/>
      <dgm:spPr/>
      <dgm:t>
        <a:bodyPr/>
        <a:lstStyle/>
        <a:p>
          <a:endParaRPr lang="ru-RU"/>
        </a:p>
      </dgm:t>
    </dgm:pt>
    <dgm:pt modelId="{60A2D689-C12E-4C32-B424-5205462B8375}">
      <dgm:prSet phldrT="[Текст]" custT="1"/>
      <dgm:spPr/>
      <dgm:t>
        <a:bodyPr/>
        <a:lstStyle/>
        <a:p>
          <a:r>
            <a:rPr lang="ru-RU" sz="1600" b="1" kern="1200" dirty="0" smtClean="0">
              <a:solidFill>
                <a:srgbClr val="1F5FAD"/>
              </a:solidFill>
              <a:latin typeface="Tahoma" panose="020B0604030504040204" pitchFamily="34" charset="0"/>
              <a:ea typeface="Tahoma" panose="020B0604030504040204" pitchFamily="34" charset="0"/>
              <a:cs typeface="Tahoma" panose="020B0604030504040204" pitchFamily="34" charset="0"/>
            </a:rPr>
            <a:t>Возникновение обязанности КИ возместить убытки, причиненные действиями (бездействием) в результате осуществления кадастровой деятельности </a:t>
          </a:r>
          <a:endParaRPr lang="ru-RU" sz="1600" b="1" kern="1200" dirty="0">
            <a:solidFill>
              <a:srgbClr val="1F5FAD"/>
            </a:solidFill>
            <a:latin typeface="Tahoma" panose="020B0604030504040204" pitchFamily="34" charset="0"/>
            <a:ea typeface="Tahoma" panose="020B0604030504040204" pitchFamily="34" charset="0"/>
            <a:cs typeface="Tahoma" panose="020B0604030504040204" pitchFamily="34" charset="0"/>
          </a:endParaRPr>
        </a:p>
      </dgm:t>
    </dgm:pt>
    <dgm:pt modelId="{34951D4D-AC9E-41BC-A03A-F2DD7E38A6CE}" type="parTrans" cxnId="{E06573D5-7FF9-470E-9EA9-79A02911FF4A}">
      <dgm:prSet/>
      <dgm:spPr/>
      <dgm:t>
        <a:bodyPr/>
        <a:lstStyle/>
        <a:p>
          <a:endParaRPr lang="ru-RU"/>
        </a:p>
      </dgm:t>
    </dgm:pt>
    <dgm:pt modelId="{1B14B561-6600-42AE-B51F-DAE522295DBA}" type="sibTrans" cxnId="{E06573D5-7FF9-470E-9EA9-79A02911FF4A}">
      <dgm:prSet/>
      <dgm:spPr/>
      <dgm:t>
        <a:bodyPr/>
        <a:lstStyle/>
        <a:p>
          <a:endParaRPr lang="ru-RU"/>
        </a:p>
      </dgm:t>
    </dgm:pt>
    <dgm:pt modelId="{5886E260-9C2C-44E7-9338-F2DA39E6DF62}">
      <dgm:prSet phldrT="[Текст]" custT="1"/>
      <dgm:spPr>
        <a:solidFill>
          <a:srgbClr val="000099"/>
        </a:solidFill>
      </dgm:spPr>
      <dgm:t>
        <a:bodyPr/>
        <a:lstStyle/>
        <a:p>
          <a:r>
            <a:rPr lang="ru-RU" sz="1800" b="1" kern="1200" dirty="0" smtClean="0">
              <a:solidFill>
                <a:schemeClr val="bg1"/>
              </a:solidFill>
              <a:latin typeface="Tahoma" panose="020B0604030504040204" pitchFamily="34" charset="0"/>
              <a:ea typeface="Tahoma" panose="020B0604030504040204" pitchFamily="34" charset="0"/>
              <a:cs typeface="Tahoma" panose="020B0604030504040204" pitchFamily="34" charset="0"/>
            </a:rPr>
            <a:t>Момент наступления страхового случая</a:t>
          </a:r>
          <a:endParaRPr lang="ru-RU" sz="1800" b="1" kern="1200" dirty="0">
            <a:solidFill>
              <a:schemeClr val="bg1"/>
            </a:solidFill>
            <a:latin typeface="Tahoma" panose="020B0604030504040204" pitchFamily="34" charset="0"/>
            <a:ea typeface="Tahoma" panose="020B0604030504040204" pitchFamily="34" charset="0"/>
            <a:cs typeface="Tahoma" panose="020B0604030504040204" pitchFamily="34" charset="0"/>
          </a:endParaRPr>
        </a:p>
      </dgm:t>
    </dgm:pt>
    <dgm:pt modelId="{F1842D0C-691B-44C3-90A8-3F95FB8DD53B}" type="parTrans" cxnId="{0094E4A0-7522-4EF4-96C9-B01B58F3664B}">
      <dgm:prSet/>
      <dgm:spPr/>
      <dgm:t>
        <a:bodyPr/>
        <a:lstStyle/>
        <a:p>
          <a:endParaRPr lang="ru-RU"/>
        </a:p>
      </dgm:t>
    </dgm:pt>
    <dgm:pt modelId="{EB3E273F-7795-4327-9DCC-811F9FDCEDFC}" type="sibTrans" cxnId="{0094E4A0-7522-4EF4-96C9-B01B58F3664B}">
      <dgm:prSet/>
      <dgm:spPr/>
      <dgm:t>
        <a:bodyPr/>
        <a:lstStyle/>
        <a:p>
          <a:endParaRPr lang="ru-RU"/>
        </a:p>
      </dgm:t>
    </dgm:pt>
    <dgm:pt modelId="{A95EA889-3222-4FD8-B883-7AE249A5E72D}">
      <dgm:prSet phldrT="[Текст]" custT="1"/>
      <dgm:spPr/>
      <dgm:t>
        <a:bodyPr/>
        <a:lstStyle/>
        <a:p>
          <a:r>
            <a:rPr lang="ru-RU" sz="1600" b="1" kern="1200" dirty="0" smtClean="0">
              <a:solidFill>
                <a:srgbClr val="1F5FAD"/>
              </a:solidFill>
              <a:latin typeface="Tahoma" panose="020B0604030504040204" pitchFamily="34" charset="0"/>
              <a:ea typeface="Tahoma" panose="020B0604030504040204" pitchFamily="34" charset="0"/>
              <a:cs typeface="Tahoma" panose="020B0604030504040204" pitchFamily="34" charset="0"/>
            </a:rPr>
            <a:t>Момент предъявления к Страхователю (Застрахованному лицу) имущественной претензии</a:t>
          </a:r>
          <a:endParaRPr lang="ru-RU" sz="1600" b="1" kern="1200" dirty="0">
            <a:solidFill>
              <a:srgbClr val="1F5FAD"/>
            </a:solidFill>
            <a:latin typeface="Tahoma" panose="020B0604030504040204" pitchFamily="34" charset="0"/>
            <a:ea typeface="Tahoma" panose="020B0604030504040204" pitchFamily="34" charset="0"/>
            <a:cs typeface="Tahoma" panose="020B0604030504040204" pitchFamily="34" charset="0"/>
          </a:endParaRPr>
        </a:p>
      </dgm:t>
    </dgm:pt>
    <dgm:pt modelId="{1A50D31F-567A-46C0-A120-F59D9B8CF3FB}" type="parTrans" cxnId="{4256526E-9502-40C4-9A5D-91FEC01380AB}">
      <dgm:prSet/>
      <dgm:spPr/>
      <dgm:t>
        <a:bodyPr/>
        <a:lstStyle/>
        <a:p>
          <a:endParaRPr lang="ru-RU"/>
        </a:p>
      </dgm:t>
    </dgm:pt>
    <dgm:pt modelId="{F9F86DEC-66BC-4922-8990-E0851DD5FDA6}" type="sibTrans" cxnId="{4256526E-9502-40C4-9A5D-91FEC01380AB}">
      <dgm:prSet/>
      <dgm:spPr/>
      <dgm:t>
        <a:bodyPr/>
        <a:lstStyle/>
        <a:p>
          <a:endParaRPr lang="ru-RU"/>
        </a:p>
      </dgm:t>
    </dgm:pt>
    <dgm:pt modelId="{ADDE67EA-241D-4CB0-BDFE-AE140CFDD83A}">
      <dgm:prSet phldrT="[Текст]" custT="1"/>
      <dgm:spPr>
        <a:solidFill>
          <a:srgbClr val="000099"/>
        </a:solidFill>
      </dgm:spPr>
      <dgm:t>
        <a:bodyPr/>
        <a:lstStyle/>
        <a:p>
          <a:r>
            <a:rPr lang="ru-RU" sz="1800" b="1" kern="1200" dirty="0" smtClean="0">
              <a:solidFill>
                <a:schemeClr val="bg1"/>
              </a:solidFill>
              <a:latin typeface="Tahoma" panose="020B0604030504040204" pitchFamily="34" charset="0"/>
              <a:ea typeface="Tahoma" panose="020B0604030504040204" pitchFamily="34" charset="0"/>
              <a:cs typeface="Tahoma" panose="020B0604030504040204" pitchFamily="34" charset="0"/>
            </a:rPr>
            <a:t>Застрахованная деятельность </a:t>
          </a:r>
          <a:endParaRPr lang="ru-RU" sz="1800" b="1" kern="1200" dirty="0">
            <a:solidFill>
              <a:schemeClr val="bg1"/>
            </a:solidFill>
            <a:latin typeface="Tahoma" panose="020B0604030504040204" pitchFamily="34" charset="0"/>
            <a:ea typeface="Tahoma" panose="020B0604030504040204" pitchFamily="34" charset="0"/>
            <a:cs typeface="Tahoma" panose="020B0604030504040204" pitchFamily="34" charset="0"/>
          </a:endParaRPr>
        </a:p>
      </dgm:t>
    </dgm:pt>
    <dgm:pt modelId="{D9F42AC9-6C74-47A7-BD48-98BB974C7561}" type="parTrans" cxnId="{765D96C5-8449-4D69-984A-981419C025DF}">
      <dgm:prSet/>
      <dgm:spPr/>
      <dgm:t>
        <a:bodyPr/>
        <a:lstStyle/>
        <a:p>
          <a:endParaRPr lang="ru-RU"/>
        </a:p>
      </dgm:t>
    </dgm:pt>
    <dgm:pt modelId="{3E6CE96C-E5BD-49B6-928B-B95ED996F87D}" type="sibTrans" cxnId="{765D96C5-8449-4D69-984A-981419C025DF}">
      <dgm:prSet/>
      <dgm:spPr/>
      <dgm:t>
        <a:bodyPr/>
        <a:lstStyle/>
        <a:p>
          <a:endParaRPr lang="ru-RU"/>
        </a:p>
      </dgm:t>
    </dgm:pt>
    <dgm:pt modelId="{0FDC7317-B8E8-4515-BD32-E0803BD2C639}">
      <dgm:prSet phldrT="[Текст]" custT="1"/>
      <dgm:spPr/>
      <dgm:t>
        <a:bodyPr/>
        <a:lstStyle/>
        <a:p>
          <a:r>
            <a:rPr lang="ru-RU" sz="1600" b="1" kern="1200" dirty="0" smtClean="0">
              <a:solidFill>
                <a:srgbClr val="1F5FAD"/>
              </a:solidFill>
              <a:latin typeface="Tahoma" panose="020B0604030504040204" pitchFamily="34" charset="0"/>
              <a:ea typeface="Tahoma" panose="020B0604030504040204" pitchFamily="34" charset="0"/>
              <a:cs typeface="Tahoma" panose="020B0604030504040204" pitchFamily="34" charset="0"/>
            </a:rPr>
            <a:t>Выполнение кадастровой деятельности в соответствии с законодательством РФ</a:t>
          </a:r>
          <a:endParaRPr lang="ru-RU" sz="1600" b="1" kern="1200" dirty="0">
            <a:solidFill>
              <a:srgbClr val="1F5FAD"/>
            </a:solidFill>
            <a:latin typeface="Tahoma" panose="020B0604030504040204" pitchFamily="34" charset="0"/>
            <a:ea typeface="Tahoma" panose="020B0604030504040204" pitchFamily="34" charset="0"/>
            <a:cs typeface="Tahoma" panose="020B0604030504040204" pitchFamily="34" charset="0"/>
          </a:endParaRPr>
        </a:p>
      </dgm:t>
    </dgm:pt>
    <dgm:pt modelId="{3C5EA97E-CF2C-40A1-9D60-562587BAC0E3}" type="parTrans" cxnId="{557CB78C-2BC0-4D0F-83BE-4FCA97771936}">
      <dgm:prSet/>
      <dgm:spPr/>
      <dgm:t>
        <a:bodyPr/>
        <a:lstStyle/>
        <a:p>
          <a:endParaRPr lang="ru-RU"/>
        </a:p>
      </dgm:t>
    </dgm:pt>
    <dgm:pt modelId="{88263CA2-1586-4EFC-9499-1AA6F27D8249}" type="sibTrans" cxnId="{557CB78C-2BC0-4D0F-83BE-4FCA97771936}">
      <dgm:prSet/>
      <dgm:spPr/>
      <dgm:t>
        <a:bodyPr/>
        <a:lstStyle/>
        <a:p>
          <a:endParaRPr lang="ru-RU"/>
        </a:p>
      </dgm:t>
    </dgm:pt>
    <dgm:pt modelId="{B9FC067C-69DC-4EDD-8E50-76CC57EEEEE4}" type="pres">
      <dgm:prSet presAssocID="{589AADD4-4639-4E3C-BF20-7C75289C5A43}" presName="Name0" presStyleCnt="0">
        <dgm:presLayoutVars>
          <dgm:chPref val="3"/>
          <dgm:dir/>
          <dgm:animLvl val="lvl"/>
          <dgm:resizeHandles/>
        </dgm:presLayoutVars>
      </dgm:prSet>
      <dgm:spPr/>
      <dgm:t>
        <a:bodyPr/>
        <a:lstStyle/>
        <a:p>
          <a:endParaRPr lang="ru-RU"/>
        </a:p>
      </dgm:t>
    </dgm:pt>
    <dgm:pt modelId="{DA50E7FC-8C96-478D-9BB9-141C4A2D3285}" type="pres">
      <dgm:prSet presAssocID="{D7546F71-E427-4309-B365-6D6F99F5E82A}" presName="horFlow" presStyleCnt="0"/>
      <dgm:spPr/>
    </dgm:pt>
    <dgm:pt modelId="{EB63D70C-D41E-4A8A-9DB5-354885DCFF8C}" type="pres">
      <dgm:prSet presAssocID="{D7546F71-E427-4309-B365-6D6F99F5E82A}" presName="bigChev" presStyleLbl="node1" presStyleIdx="0" presStyleCnt="3" custScaleX="107303" custLinFactNeighborX="12029" custLinFactNeighborY="-25580"/>
      <dgm:spPr/>
      <dgm:t>
        <a:bodyPr/>
        <a:lstStyle/>
        <a:p>
          <a:endParaRPr lang="ru-RU"/>
        </a:p>
      </dgm:t>
    </dgm:pt>
    <dgm:pt modelId="{6F426046-F0FC-4977-A5A4-262B02C0CD3A}" type="pres">
      <dgm:prSet presAssocID="{34951D4D-AC9E-41BC-A03A-F2DD7E38A6CE}" presName="parTrans" presStyleCnt="0"/>
      <dgm:spPr/>
    </dgm:pt>
    <dgm:pt modelId="{3DD69AD1-DB9E-4834-9477-9D51C65F1BF0}" type="pres">
      <dgm:prSet presAssocID="{60A2D689-C12E-4C32-B424-5205462B8375}" presName="node" presStyleLbl="alignAccFollowNode1" presStyleIdx="0" presStyleCnt="3" custScaleX="252847" custScaleY="119669" custLinFactNeighborX="29594" custLinFactNeighborY="-31226">
        <dgm:presLayoutVars>
          <dgm:bulletEnabled val="1"/>
        </dgm:presLayoutVars>
      </dgm:prSet>
      <dgm:spPr/>
      <dgm:t>
        <a:bodyPr/>
        <a:lstStyle/>
        <a:p>
          <a:endParaRPr lang="ru-RU"/>
        </a:p>
      </dgm:t>
    </dgm:pt>
    <dgm:pt modelId="{94BE650D-3130-42C4-A49B-7CD60D592FDE}" type="pres">
      <dgm:prSet presAssocID="{D7546F71-E427-4309-B365-6D6F99F5E82A}" presName="vSp" presStyleCnt="0"/>
      <dgm:spPr/>
    </dgm:pt>
    <dgm:pt modelId="{24D3E9D2-CAED-4F79-AE2F-EA523FC1AD2F}" type="pres">
      <dgm:prSet presAssocID="{5886E260-9C2C-44E7-9338-F2DA39E6DF62}" presName="horFlow" presStyleCnt="0"/>
      <dgm:spPr/>
    </dgm:pt>
    <dgm:pt modelId="{EBDA565F-6AC8-4E5D-A407-85653C7AA72B}" type="pres">
      <dgm:prSet presAssocID="{5886E260-9C2C-44E7-9338-F2DA39E6DF62}" presName="bigChev" presStyleLbl="node1" presStyleIdx="1" presStyleCnt="3" custScaleX="105822" custLinFactNeighborX="10612" custLinFactNeighborY="96144"/>
      <dgm:spPr/>
      <dgm:t>
        <a:bodyPr/>
        <a:lstStyle/>
        <a:p>
          <a:endParaRPr lang="ru-RU"/>
        </a:p>
      </dgm:t>
    </dgm:pt>
    <dgm:pt modelId="{FE2637E3-7E03-4F1D-BBDF-4313DA9C5669}" type="pres">
      <dgm:prSet presAssocID="{1A50D31F-567A-46C0-A120-F59D9B8CF3FB}" presName="parTrans" presStyleCnt="0"/>
      <dgm:spPr/>
    </dgm:pt>
    <dgm:pt modelId="{C812833B-817B-436E-8DCA-5749DDE38A73}" type="pres">
      <dgm:prSet presAssocID="{A95EA889-3222-4FD8-B883-7AE249A5E72D}" presName="node" presStyleLbl="alignAccFollowNode1" presStyleIdx="1" presStyleCnt="3" custScaleX="254450" custScaleY="117353" custLinFactY="14272" custLinFactNeighborX="19166" custLinFactNeighborY="100000">
        <dgm:presLayoutVars>
          <dgm:bulletEnabled val="1"/>
        </dgm:presLayoutVars>
      </dgm:prSet>
      <dgm:spPr/>
      <dgm:t>
        <a:bodyPr/>
        <a:lstStyle/>
        <a:p>
          <a:endParaRPr lang="ru-RU"/>
        </a:p>
      </dgm:t>
    </dgm:pt>
    <dgm:pt modelId="{FB6FACCB-DBFA-4A93-BAFB-D2BB381246DC}" type="pres">
      <dgm:prSet presAssocID="{5886E260-9C2C-44E7-9338-F2DA39E6DF62}" presName="vSp" presStyleCnt="0"/>
      <dgm:spPr/>
    </dgm:pt>
    <dgm:pt modelId="{069B92D8-AED0-4AA8-B9A9-980079599EF6}" type="pres">
      <dgm:prSet presAssocID="{ADDE67EA-241D-4CB0-BDFE-AE140CFDD83A}" presName="horFlow" presStyleCnt="0"/>
      <dgm:spPr/>
    </dgm:pt>
    <dgm:pt modelId="{E10932B1-8C36-4E7E-ADA5-CE848E3C6CF2}" type="pres">
      <dgm:prSet presAssocID="{ADDE67EA-241D-4CB0-BDFE-AE140CFDD83A}" presName="bigChev" presStyleLbl="node1" presStyleIdx="2" presStyleCnt="3" custScaleX="110366" custLinFactY="-35411" custLinFactNeighborX="12029" custLinFactNeighborY="-100000"/>
      <dgm:spPr/>
      <dgm:t>
        <a:bodyPr/>
        <a:lstStyle/>
        <a:p>
          <a:endParaRPr lang="ru-RU"/>
        </a:p>
      </dgm:t>
    </dgm:pt>
    <dgm:pt modelId="{47446CFB-7F68-4104-839A-F815D68959DB}" type="pres">
      <dgm:prSet presAssocID="{3C5EA97E-CF2C-40A1-9D60-562587BAC0E3}" presName="parTrans" presStyleCnt="0"/>
      <dgm:spPr/>
    </dgm:pt>
    <dgm:pt modelId="{B156FD5E-9D5E-4C82-B8AD-9A9EED477268}" type="pres">
      <dgm:prSet presAssocID="{0FDC7317-B8E8-4515-BD32-E0803BD2C639}" presName="node" presStyleLbl="alignAccFollowNode1" presStyleIdx="2" presStyleCnt="3" custScaleX="250132" custScaleY="120308" custLinFactY="-63233" custLinFactNeighborX="9394" custLinFactNeighborY="-100000">
        <dgm:presLayoutVars>
          <dgm:bulletEnabled val="1"/>
        </dgm:presLayoutVars>
      </dgm:prSet>
      <dgm:spPr/>
      <dgm:t>
        <a:bodyPr/>
        <a:lstStyle/>
        <a:p>
          <a:endParaRPr lang="ru-RU"/>
        </a:p>
      </dgm:t>
    </dgm:pt>
  </dgm:ptLst>
  <dgm:cxnLst>
    <dgm:cxn modelId="{89E2D390-D19D-463F-ADFB-F22ED85C6948}" type="presOf" srcId="{A95EA889-3222-4FD8-B883-7AE249A5E72D}" destId="{C812833B-817B-436E-8DCA-5749DDE38A73}" srcOrd="0" destOrd="0" presId="urn:microsoft.com/office/officeart/2005/8/layout/lProcess3"/>
    <dgm:cxn modelId="{765D96C5-8449-4D69-984A-981419C025DF}" srcId="{589AADD4-4639-4E3C-BF20-7C75289C5A43}" destId="{ADDE67EA-241D-4CB0-BDFE-AE140CFDD83A}" srcOrd="2" destOrd="0" parTransId="{D9F42AC9-6C74-47A7-BD48-98BB974C7561}" sibTransId="{3E6CE96C-E5BD-49B6-928B-B95ED996F87D}"/>
    <dgm:cxn modelId="{E06573D5-7FF9-470E-9EA9-79A02911FF4A}" srcId="{D7546F71-E427-4309-B365-6D6F99F5E82A}" destId="{60A2D689-C12E-4C32-B424-5205462B8375}" srcOrd="0" destOrd="0" parTransId="{34951D4D-AC9E-41BC-A03A-F2DD7E38A6CE}" sibTransId="{1B14B561-6600-42AE-B51F-DAE522295DBA}"/>
    <dgm:cxn modelId="{DB6692EB-B6FD-4DB6-ABF1-C8EB05C0015E}" type="presOf" srcId="{589AADD4-4639-4E3C-BF20-7C75289C5A43}" destId="{B9FC067C-69DC-4EDD-8E50-76CC57EEEEE4}" srcOrd="0" destOrd="0" presId="urn:microsoft.com/office/officeart/2005/8/layout/lProcess3"/>
    <dgm:cxn modelId="{DAB6F366-4612-48C7-BC9D-ECC63F6D8975}" type="presOf" srcId="{D7546F71-E427-4309-B365-6D6F99F5E82A}" destId="{EB63D70C-D41E-4A8A-9DB5-354885DCFF8C}" srcOrd="0" destOrd="0" presId="urn:microsoft.com/office/officeart/2005/8/layout/lProcess3"/>
    <dgm:cxn modelId="{4256526E-9502-40C4-9A5D-91FEC01380AB}" srcId="{5886E260-9C2C-44E7-9338-F2DA39E6DF62}" destId="{A95EA889-3222-4FD8-B883-7AE249A5E72D}" srcOrd="0" destOrd="0" parTransId="{1A50D31F-567A-46C0-A120-F59D9B8CF3FB}" sibTransId="{F9F86DEC-66BC-4922-8990-E0851DD5FDA6}"/>
    <dgm:cxn modelId="{557CB78C-2BC0-4D0F-83BE-4FCA97771936}" srcId="{ADDE67EA-241D-4CB0-BDFE-AE140CFDD83A}" destId="{0FDC7317-B8E8-4515-BD32-E0803BD2C639}" srcOrd="0" destOrd="0" parTransId="{3C5EA97E-CF2C-40A1-9D60-562587BAC0E3}" sibTransId="{88263CA2-1586-4EFC-9499-1AA6F27D8249}"/>
    <dgm:cxn modelId="{A5DC97A2-1362-4AD7-B5A0-E09DF24C2672}" type="presOf" srcId="{5886E260-9C2C-44E7-9338-F2DA39E6DF62}" destId="{EBDA565F-6AC8-4E5D-A407-85653C7AA72B}" srcOrd="0" destOrd="0" presId="urn:microsoft.com/office/officeart/2005/8/layout/lProcess3"/>
    <dgm:cxn modelId="{843B1449-D953-4C6B-88F8-828E23DFFBB9}" type="presOf" srcId="{ADDE67EA-241D-4CB0-BDFE-AE140CFDD83A}" destId="{E10932B1-8C36-4E7E-ADA5-CE848E3C6CF2}" srcOrd="0" destOrd="0" presId="urn:microsoft.com/office/officeart/2005/8/layout/lProcess3"/>
    <dgm:cxn modelId="{76E6A457-7B1B-4CB1-A77A-A5BF557EA827}" type="presOf" srcId="{0FDC7317-B8E8-4515-BD32-E0803BD2C639}" destId="{B156FD5E-9D5E-4C82-B8AD-9A9EED477268}" srcOrd="0" destOrd="0" presId="urn:microsoft.com/office/officeart/2005/8/layout/lProcess3"/>
    <dgm:cxn modelId="{81E0002B-1DEE-4AA1-B90E-83DB9FE92D70}" srcId="{589AADD4-4639-4E3C-BF20-7C75289C5A43}" destId="{D7546F71-E427-4309-B365-6D6F99F5E82A}" srcOrd="0" destOrd="0" parTransId="{9D5339F3-3AB7-47F1-A85D-4C6080827EE1}" sibTransId="{C8FEE988-0660-4358-BC95-1AEDD45316F2}"/>
    <dgm:cxn modelId="{0094E4A0-7522-4EF4-96C9-B01B58F3664B}" srcId="{589AADD4-4639-4E3C-BF20-7C75289C5A43}" destId="{5886E260-9C2C-44E7-9338-F2DA39E6DF62}" srcOrd="1" destOrd="0" parTransId="{F1842D0C-691B-44C3-90A8-3F95FB8DD53B}" sibTransId="{EB3E273F-7795-4327-9DCC-811F9FDCEDFC}"/>
    <dgm:cxn modelId="{E4B60EDC-DC64-47EE-8B27-C03D70186F5D}" type="presOf" srcId="{60A2D689-C12E-4C32-B424-5205462B8375}" destId="{3DD69AD1-DB9E-4834-9477-9D51C65F1BF0}" srcOrd="0" destOrd="0" presId="urn:microsoft.com/office/officeart/2005/8/layout/lProcess3"/>
    <dgm:cxn modelId="{E3E80632-ECCE-4DAE-B596-3B2C4C26E3C2}" type="presParOf" srcId="{B9FC067C-69DC-4EDD-8E50-76CC57EEEEE4}" destId="{DA50E7FC-8C96-478D-9BB9-141C4A2D3285}" srcOrd="0" destOrd="0" presId="urn:microsoft.com/office/officeart/2005/8/layout/lProcess3"/>
    <dgm:cxn modelId="{07E3827F-3CAD-4348-86B2-C914C778479F}" type="presParOf" srcId="{DA50E7FC-8C96-478D-9BB9-141C4A2D3285}" destId="{EB63D70C-D41E-4A8A-9DB5-354885DCFF8C}" srcOrd="0" destOrd="0" presId="urn:microsoft.com/office/officeart/2005/8/layout/lProcess3"/>
    <dgm:cxn modelId="{D63F67EA-1513-4DC8-9677-FF37902D007B}" type="presParOf" srcId="{DA50E7FC-8C96-478D-9BB9-141C4A2D3285}" destId="{6F426046-F0FC-4977-A5A4-262B02C0CD3A}" srcOrd="1" destOrd="0" presId="urn:microsoft.com/office/officeart/2005/8/layout/lProcess3"/>
    <dgm:cxn modelId="{77BF5841-CC4E-4FBF-B5BF-9E30F9271537}" type="presParOf" srcId="{DA50E7FC-8C96-478D-9BB9-141C4A2D3285}" destId="{3DD69AD1-DB9E-4834-9477-9D51C65F1BF0}" srcOrd="2" destOrd="0" presId="urn:microsoft.com/office/officeart/2005/8/layout/lProcess3"/>
    <dgm:cxn modelId="{0E14E56E-FAB7-4B7A-B085-10BDF1E72151}" type="presParOf" srcId="{B9FC067C-69DC-4EDD-8E50-76CC57EEEEE4}" destId="{94BE650D-3130-42C4-A49B-7CD60D592FDE}" srcOrd="1" destOrd="0" presId="urn:microsoft.com/office/officeart/2005/8/layout/lProcess3"/>
    <dgm:cxn modelId="{6DE35B4D-C5B7-4824-9CE3-35D3B7110D62}" type="presParOf" srcId="{B9FC067C-69DC-4EDD-8E50-76CC57EEEEE4}" destId="{24D3E9D2-CAED-4F79-AE2F-EA523FC1AD2F}" srcOrd="2" destOrd="0" presId="urn:microsoft.com/office/officeart/2005/8/layout/lProcess3"/>
    <dgm:cxn modelId="{27F87950-D08E-40D3-A3F2-8CA0DC85066B}" type="presParOf" srcId="{24D3E9D2-CAED-4F79-AE2F-EA523FC1AD2F}" destId="{EBDA565F-6AC8-4E5D-A407-85653C7AA72B}" srcOrd="0" destOrd="0" presId="urn:microsoft.com/office/officeart/2005/8/layout/lProcess3"/>
    <dgm:cxn modelId="{5880B5C9-2FD7-4A13-950E-B1FBBD4DDCD0}" type="presParOf" srcId="{24D3E9D2-CAED-4F79-AE2F-EA523FC1AD2F}" destId="{FE2637E3-7E03-4F1D-BBDF-4313DA9C5669}" srcOrd="1" destOrd="0" presId="urn:microsoft.com/office/officeart/2005/8/layout/lProcess3"/>
    <dgm:cxn modelId="{857874B5-EB0E-4FB6-83FB-70E8051BFC69}" type="presParOf" srcId="{24D3E9D2-CAED-4F79-AE2F-EA523FC1AD2F}" destId="{C812833B-817B-436E-8DCA-5749DDE38A73}" srcOrd="2" destOrd="0" presId="urn:microsoft.com/office/officeart/2005/8/layout/lProcess3"/>
    <dgm:cxn modelId="{1382567F-544F-471C-A71E-283DB0B75E58}" type="presParOf" srcId="{B9FC067C-69DC-4EDD-8E50-76CC57EEEEE4}" destId="{FB6FACCB-DBFA-4A93-BAFB-D2BB381246DC}" srcOrd="3" destOrd="0" presId="urn:microsoft.com/office/officeart/2005/8/layout/lProcess3"/>
    <dgm:cxn modelId="{E0D3E315-6ECF-4C92-A09D-DF349207D847}" type="presParOf" srcId="{B9FC067C-69DC-4EDD-8E50-76CC57EEEEE4}" destId="{069B92D8-AED0-4AA8-B9A9-980079599EF6}" srcOrd="4" destOrd="0" presId="urn:microsoft.com/office/officeart/2005/8/layout/lProcess3"/>
    <dgm:cxn modelId="{524F5C6F-9058-4311-AF31-2ECA3381F2CC}" type="presParOf" srcId="{069B92D8-AED0-4AA8-B9A9-980079599EF6}" destId="{E10932B1-8C36-4E7E-ADA5-CE848E3C6CF2}" srcOrd="0" destOrd="0" presId="urn:microsoft.com/office/officeart/2005/8/layout/lProcess3"/>
    <dgm:cxn modelId="{086BA2A3-0F6A-4CC2-BFAB-76D6ABF5AA61}" type="presParOf" srcId="{069B92D8-AED0-4AA8-B9A9-980079599EF6}" destId="{47446CFB-7F68-4104-839A-F815D68959DB}" srcOrd="1" destOrd="0" presId="urn:microsoft.com/office/officeart/2005/8/layout/lProcess3"/>
    <dgm:cxn modelId="{0117F74F-124D-4492-9AB7-AF06C0D180D1}" type="presParOf" srcId="{069B92D8-AED0-4AA8-B9A9-980079599EF6}" destId="{B156FD5E-9D5E-4C82-B8AD-9A9EED477268}" srcOrd="2"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63D70C-D41E-4A8A-9DB5-354885DCFF8C}">
      <dsp:nvSpPr>
        <dsp:cNvPr id="0" name=""/>
        <dsp:cNvSpPr/>
      </dsp:nvSpPr>
      <dsp:spPr>
        <a:xfrm>
          <a:off x="53693" y="2343"/>
          <a:ext cx="3421221" cy="1275349"/>
        </a:xfrm>
        <a:prstGeom prst="chevron">
          <a:avLst/>
        </a:prstGeom>
        <a:solidFill>
          <a:srgbClr val="0000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lvl="0" algn="ctr" defTabSz="800100">
            <a:lnSpc>
              <a:spcPct val="90000"/>
            </a:lnSpc>
            <a:spcBef>
              <a:spcPct val="0"/>
            </a:spcBef>
            <a:spcAft>
              <a:spcPct val="35000"/>
            </a:spcAft>
          </a:pPr>
          <a:r>
            <a:rPr lang="ru-RU" sz="1800" b="1" kern="1200" dirty="0" smtClean="0">
              <a:solidFill>
                <a:schemeClr val="bg1"/>
              </a:solidFill>
              <a:latin typeface="Tahoma" panose="020B0604030504040204" pitchFamily="34" charset="0"/>
              <a:ea typeface="Tahoma" panose="020B0604030504040204" pitchFamily="34" charset="0"/>
              <a:cs typeface="Tahoma" panose="020B0604030504040204" pitchFamily="34" charset="0"/>
            </a:rPr>
            <a:t>Страховой случай</a:t>
          </a:r>
          <a:endParaRPr lang="ru-RU" sz="1800" b="1" kern="1200" dirty="0">
            <a:solidFill>
              <a:schemeClr val="bg1"/>
            </a:solidFill>
            <a:latin typeface="Tahoma" panose="020B0604030504040204" pitchFamily="34" charset="0"/>
            <a:ea typeface="Tahoma" panose="020B0604030504040204" pitchFamily="34" charset="0"/>
            <a:cs typeface="Tahoma" panose="020B0604030504040204" pitchFamily="34" charset="0"/>
          </a:endParaRPr>
        </a:p>
      </dsp:txBody>
      <dsp:txXfrm>
        <a:off x="691368" y="2343"/>
        <a:ext cx="2145872" cy="1275349"/>
      </dsp:txXfrm>
    </dsp:sp>
    <dsp:sp modelId="{3DD69AD1-DB9E-4834-9477-9D51C65F1BF0}">
      <dsp:nvSpPr>
        <dsp:cNvPr id="0" name=""/>
        <dsp:cNvSpPr/>
      </dsp:nvSpPr>
      <dsp:spPr>
        <a:xfrm>
          <a:off x="3040213" y="2340"/>
          <a:ext cx="6691219" cy="1266744"/>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lvl="0" algn="ctr" defTabSz="711200">
            <a:lnSpc>
              <a:spcPct val="90000"/>
            </a:lnSpc>
            <a:spcBef>
              <a:spcPct val="0"/>
            </a:spcBef>
            <a:spcAft>
              <a:spcPct val="35000"/>
            </a:spcAft>
          </a:pPr>
          <a:r>
            <a:rPr lang="ru-RU" sz="1600" b="1" kern="1200" dirty="0" smtClean="0">
              <a:solidFill>
                <a:srgbClr val="1F5FAD"/>
              </a:solidFill>
              <a:latin typeface="Tahoma" panose="020B0604030504040204" pitchFamily="34" charset="0"/>
              <a:ea typeface="Tahoma" panose="020B0604030504040204" pitchFamily="34" charset="0"/>
              <a:cs typeface="Tahoma" panose="020B0604030504040204" pitchFamily="34" charset="0"/>
            </a:rPr>
            <a:t>Возникновение обязанности КИ возместить убытки, причиненные действиями (бездействием) в результате осуществления кадастровой деятельности </a:t>
          </a:r>
          <a:endParaRPr lang="ru-RU" sz="1600" b="1" kern="1200" dirty="0">
            <a:solidFill>
              <a:srgbClr val="1F5FAD"/>
            </a:solidFill>
            <a:latin typeface="Tahoma" panose="020B0604030504040204" pitchFamily="34" charset="0"/>
            <a:ea typeface="Tahoma" panose="020B0604030504040204" pitchFamily="34" charset="0"/>
            <a:cs typeface="Tahoma" panose="020B0604030504040204" pitchFamily="34" charset="0"/>
          </a:endParaRPr>
        </a:p>
      </dsp:txBody>
      <dsp:txXfrm>
        <a:off x="3673585" y="2340"/>
        <a:ext cx="5424475" cy="1266744"/>
      </dsp:txXfrm>
    </dsp:sp>
    <dsp:sp modelId="{EBDA565F-6AC8-4E5D-A407-85653C7AA72B}">
      <dsp:nvSpPr>
        <dsp:cNvPr id="0" name=""/>
        <dsp:cNvSpPr/>
      </dsp:nvSpPr>
      <dsp:spPr>
        <a:xfrm>
          <a:off x="47820" y="3008648"/>
          <a:ext cx="3374001" cy="1275349"/>
        </a:xfrm>
        <a:prstGeom prst="chevron">
          <a:avLst/>
        </a:prstGeom>
        <a:solidFill>
          <a:srgbClr val="0000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lvl="0" algn="ctr" defTabSz="800100">
            <a:lnSpc>
              <a:spcPct val="90000"/>
            </a:lnSpc>
            <a:spcBef>
              <a:spcPct val="0"/>
            </a:spcBef>
            <a:spcAft>
              <a:spcPct val="35000"/>
            </a:spcAft>
          </a:pPr>
          <a:r>
            <a:rPr lang="ru-RU" sz="1800" b="1" kern="1200" dirty="0" smtClean="0">
              <a:solidFill>
                <a:schemeClr val="bg1"/>
              </a:solidFill>
              <a:latin typeface="Tahoma" panose="020B0604030504040204" pitchFamily="34" charset="0"/>
              <a:ea typeface="Tahoma" panose="020B0604030504040204" pitchFamily="34" charset="0"/>
              <a:cs typeface="Tahoma" panose="020B0604030504040204" pitchFamily="34" charset="0"/>
            </a:rPr>
            <a:t>Момент наступления страхового случая</a:t>
          </a:r>
          <a:endParaRPr lang="ru-RU" sz="1800" b="1" kern="1200" dirty="0">
            <a:solidFill>
              <a:schemeClr val="bg1"/>
            </a:solidFill>
            <a:latin typeface="Tahoma" panose="020B0604030504040204" pitchFamily="34" charset="0"/>
            <a:ea typeface="Tahoma" panose="020B0604030504040204" pitchFamily="34" charset="0"/>
            <a:cs typeface="Tahoma" panose="020B0604030504040204" pitchFamily="34" charset="0"/>
          </a:endParaRPr>
        </a:p>
      </dsp:txBody>
      <dsp:txXfrm>
        <a:off x="685495" y="3008648"/>
        <a:ext cx="2098652" cy="1275349"/>
      </dsp:txXfrm>
    </dsp:sp>
    <dsp:sp modelId="{C812833B-817B-436E-8DCA-5749DDE38A73}">
      <dsp:nvSpPr>
        <dsp:cNvPr id="0" name=""/>
        <dsp:cNvSpPr/>
      </dsp:nvSpPr>
      <dsp:spPr>
        <a:xfrm>
          <a:off x="2997792" y="3008652"/>
          <a:ext cx="6733640" cy="1242228"/>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lvl="0" algn="ctr" defTabSz="711200">
            <a:lnSpc>
              <a:spcPct val="90000"/>
            </a:lnSpc>
            <a:spcBef>
              <a:spcPct val="0"/>
            </a:spcBef>
            <a:spcAft>
              <a:spcPct val="35000"/>
            </a:spcAft>
          </a:pPr>
          <a:r>
            <a:rPr lang="ru-RU" sz="1600" b="1" kern="1200" dirty="0" smtClean="0">
              <a:solidFill>
                <a:srgbClr val="1F5FAD"/>
              </a:solidFill>
              <a:latin typeface="Tahoma" panose="020B0604030504040204" pitchFamily="34" charset="0"/>
              <a:ea typeface="Tahoma" panose="020B0604030504040204" pitchFamily="34" charset="0"/>
              <a:cs typeface="Tahoma" panose="020B0604030504040204" pitchFamily="34" charset="0"/>
            </a:rPr>
            <a:t>Момент предъявления к Страхователю (Застрахованному лицу) имущественной претензии</a:t>
          </a:r>
          <a:endParaRPr lang="ru-RU" sz="1600" b="1" kern="1200" dirty="0">
            <a:solidFill>
              <a:srgbClr val="1F5FAD"/>
            </a:solidFill>
            <a:latin typeface="Tahoma" panose="020B0604030504040204" pitchFamily="34" charset="0"/>
            <a:ea typeface="Tahoma" panose="020B0604030504040204" pitchFamily="34" charset="0"/>
            <a:cs typeface="Tahoma" panose="020B0604030504040204" pitchFamily="34" charset="0"/>
          </a:endParaRPr>
        </a:p>
      </dsp:txBody>
      <dsp:txXfrm>
        <a:off x="3618906" y="3008652"/>
        <a:ext cx="5491412" cy="1242228"/>
      </dsp:txXfrm>
    </dsp:sp>
    <dsp:sp modelId="{E10932B1-8C36-4E7E-ADA5-CE848E3C6CF2}">
      <dsp:nvSpPr>
        <dsp:cNvPr id="0" name=""/>
        <dsp:cNvSpPr/>
      </dsp:nvSpPr>
      <dsp:spPr>
        <a:xfrm>
          <a:off x="53693" y="1509411"/>
          <a:ext cx="3518881" cy="1275349"/>
        </a:xfrm>
        <a:prstGeom prst="chevron">
          <a:avLst/>
        </a:prstGeom>
        <a:solidFill>
          <a:srgbClr val="0000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lvl="0" algn="ctr" defTabSz="800100">
            <a:lnSpc>
              <a:spcPct val="90000"/>
            </a:lnSpc>
            <a:spcBef>
              <a:spcPct val="0"/>
            </a:spcBef>
            <a:spcAft>
              <a:spcPct val="35000"/>
            </a:spcAft>
          </a:pPr>
          <a:r>
            <a:rPr lang="ru-RU" sz="1800" b="1" kern="1200" dirty="0" smtClean="0">
              <a:solidFill>
                <a:schemeClr val="bg1"/>
              </a:solidFill>
              <a:latin typeface="Tahoma" panose="020B0604030504040204" pitchFamily="34" charset="0"/>
              <a:ea typeface="Tahoma" panose="020B0604030504040204" pitchFamily="34" charset="0"/>
              <a:cs typeface="Tahoma" panose="020B0604030504040204" pitchFamily="34" charset="0"/>
            </a:rPr>
            <a:t>Застрахованная деятельность </a:t>
          </a:r>
          <a:endParaRPr lang="ru-RU" sz="1800" b="1" kern="1200" dirty="0">
            <a:solidFill>
              <a:schemeClr val="bg1"/>
            </a:solidFill>
            <a:latin typeface="Tahoma" panose="020B0604030504040204" pitchFamily="34" charset="0"/>
            <a:ea typeface="Tahoma" panose="020B0604030504040204" pitchFamily="34" charset="0"/>
            <a:cs typeface="Tahoma" panose="020B0604030504040204" pitchFamily="34" charset="0"/>
          </a:endParaRPr>
        </a:p>
      </dsp:txBody>
      <dsp:txXfrm>
        <a:off x="691368" y="1509411"/>
        <a:ext cx="2243532" cy="1275349"/>
      </dsp:txXfrm>
    </dsp:sp>
    <dsp:sp modelId="{B156FD5E-9D5E-4C82-B8AD-9A9EED477268}">
      <dsp:nvSpPr>
        <dsp:cNvPr id="0" name=""/>
        <dsp:cNvSpPr/>
      </dsp:nvSpPr>
      <dsp:spPr>
        <a:xfrm>
          <a:off x="3112062" y="1509408"/>
          <a:ext cx="6619370" cy="1273508"/>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lvl="0" algn="ctr" defTabSz="711200">
            <a:lnSpc>
              <a:spcPct val="90000"/>
            </a:lnSpc>
            <a:spcBef>
              <a:spcPct val="0"/>
            </a:spcBef>
            <a:spcAft>
              <a:spcPct val="35000"/>
            </a:spcAft>
          </a:pPr>
          <a:r>
            <a:rPr lang="ru-RU" sz="1600" b="1" kern="1200" dirty="0" smtClean="0">
              <a:solidFill>
                <a:srgbClr val="1F5FAD"/>
              </a:solidFill>
              <a:latin typeface="Tahoma" panose="020B0604030504040204" pitchFamily="34" charset="0"/>
              <a:ea typeface="Tahoma" panose="020B0604030504040204" pitchFamily="34" charset="0"/>
              <a:cs typeface="Tahoma" panose="020B0604030504040204" pitchFamily="34" charset="0"/>
            </a:rPr>
            <a:t>Выполнение кадастровой деятельности в соответствии с законодательством РФ</a:t>
          </a:r>
          <a:endParaRPr lang="ru-RU" sz="1600" b="1" kern="1200" dirty="0">
            <a:solidFill>
              <a:srgbClr val="1F5FAD"/>
            </a:solidFill>
            <a:latin typeface="Tahoma" panose="020B0604030504040204" pitchFamily="34" charset="0"/>
            <a:ea typeface="Tahoma" panose="020B0604030504040204" pitchFamily="34" charset="0"/>
            <a:cs typeface="Tahoma" panose="020B0604030504040204" pitchFamily="34" charset="0"/>
          </a:endParaRPr>
        </a:p>
      </dsp:txBody>
      <dsp:txXfrm>
        <a:off x="3748816" y="1509408"/>
        <a:ext cx="5345862" cy="1273508"/>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5978F2D3-A6A9-426F-AECB-4927FA83D588}" type="datetimeFigureOut">
              <a:rPr lang="ru-RU" smtClean="0"/>
              <a:t>16.05.2018</a:t>
            </a:fld>
            <a:endParaRPr lang="ru-RU"/>
          </a:p>
        </p:txBody>
      </p:sp>
      <p:sp>
        <p:nvSpPr>
          <p:cNvPr id="4" name="Образ слайда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0E43AD81-2F24-48D7-9698-92B8D73B34C0}" type="slidenum">
              <a:rPr lang="ru-RU" smtClean="0"/>
              <a:t>‹#›</a:t>
            </a:fld>
            <a:endParaRPr lang="ru-RU"/>
          </a:p>
        </p:txBody>
      </p:sp>
    </p:spTree>
    <p:extLst>
      <p:ext uri="{BB962C8B-B14F-4D97-AF65-F5344CB8AC3E}">
        <p14:creationId xmlns:p14="http://schemas.microsoft.com/office/powerpoint/2010/main" val="4104089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B37ECE4-1677-422C-AD1F-6A77159B3ADF}" type="datetimeFigureOut">
              <a:rPr lang="ru-RU" smtClean="0"/>
              <a:t>16.05.2018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2ABB06-A14E-4DA1-B387-E8530477D1A5}" type="slidenum">
              <a:rPr lang="ru-RU" smtClean="0"/>
              <a:t>‹#›</a:t>
            </a:fld>
            <a:endParaRPr lang="ru-RU"/>
          </a:p>
        </p:txBody>
      </p:sp>
    </p:spTree>
    <p:extLst>
      <p:ext uri="{BB962C8B-B14F-4D97-AF65-F5344CB8AC3E}">
        <p14:creationId xmlns:p14="http://schemas.microsoft.com/office/powerpoint/2010/main" val="2365852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B37ECE4-1677-422C-AD1F-6A77159B3ADF}" type="datetimeFigureOut">
              <a:rPr lang="ru-RU" smtClean="0"/>
              <a:t>16.05.2018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2ABB06-A14E-4DA1-B387-E8530477D1A5}" type="slidenum">
              <a:rPr lang="ru-RU" smtClean="0"/>
              <a:t>‹#›</a:t>
            </a:fld>
            <a:endParaRPr lang="ru-RU"/>
          </a:p>
        </p:txBody>
      </p:sp>
    </p:spTree>
    <p:extLst>
      <p:ext uri="{BB962C8B-B14F-4D97-AF65-F5344CB8AC3E}">
        <p14:creationId xmlns:p14="http://schemas.microsoft.com/office/powerpoint/2010/main" val="1907020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B37ECE4-1677-422C-AD1F-6A77159B3ADF}" type="datetimeFigureOut">
              <a:rPr lang="ru-RU" smtClean="0"/>
              <a:t>16.05.2018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2ABB06-A14E-4DA1-B387-E8530477D1A5}" type="slidenum">
              <a:rPr lang="ru-RU" smtClean="0"/>
              <a:t>‹#›</a:t>
            </a:fld>
            <a:endParaRPr lang="ru-RU"/>
          </a:p>
        </p:txBody>
      </p:sp>
    </p:spTree>
    <p:extLst>
      <p:ext uri="{BB962C8B-B14F-4D97-AF65-F5344CB8AC3E}">
        <p14:creationId xmlns:p14="http://schemas.microsoft.com/office/powerpoint/2010/main" val="1079917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B37ECE4-1677-422C-AD1F-6A77159B3ADF}" type="datetimeFigureOut">
              <a:rPr lang="ru-RU" smtClean="0"/>
              <a:t>16.05.2018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12ABB06-A14E-4DA1-B387-E8530477D1A5}" type="slidenum">
              <a:rPr lang="ru-RU" smtClean="0"/>
              <a:t>‹#›</a:t>
            </a:fld>
            <a:endParaRPr lang="ru-RU"/>
          </a:p>
        </p:txBody>
      </p:sp>
    </p:spTree>
    <p:extLst>
      <p:ext uri="{BB962C8B-B14F-4D97-AF65-F5344CB8AC3E}">
        <p14:creationId xmlns:p14="http://schemas.microsoft.com/office/powerpoint/2010/main" val="3472025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B37ECE4-1677-422C-AD1F-6A77159B3ADF}" type="datetimeFigureOut">
              <a:rPr lang="ru-RU" smtClean="0"/>
              <a:t>16.05.2018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12ABB06-A14E-4DA1-B387-E8530477D1A5}" type="slidenum">
              <a:rPr lang="ru-RU" smtClean="0"/>
              <a:t>‹#›</a:t>
            </a:fld>
            <a:endParaRPr lang="ru-RU"/>
          </a:p>
        </p:txBody>
      </p:sp>
    </p:spTree>
    <p:extLst>
      <p:ext uri="{BB962C8B-B14F-4D97-AF65-F5344CB8AC3E}">
        <p14:creationId xmlns:p14="http://schemas.microsoft.com/office/powerpoint/2010/main" val="1219447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B37ECE4-1677-422C-AD1F-6A77159B3ADF}" type="datetimeFigureOut">
              <a:rPr lang="ru-RU" smtClean="0"/>
              <a:t>16.05.2018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12ABB06-A14E-4DA1-B387-E8530477D1A5}" type="slidenum">
              <a:rPr lang="ru-RU" smtClean="0"/>
              <a:t>‹#›</a:t>
            </a:fld>
            <a:endParaRPr lang="ru-RU"/>
          </a:p>
        </p:txBody>
      </p:sp>
    </p:spTree>
    <p:extLst>
      <p:ext uri="{BB962C8B-B14F-4D97-AF65-F5344CB8AC3E}">
        <p14:creationId xmlns:p14="http://schemas.microsoft.com/office/powerpoint/2010/main" val="3959398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B37ECE4-1677-422C-AD1F-6A77159B3ADF}" type="datetimeFigureOut">
              <a:rPr lang="ru-RU" smtClean="0"/>
              <a:t>16.05.2018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12ABB06-A14E-4DA1-B387-E8530477D1A5}" type="slidenum">
              <a:rPr lang="ru-RU" smtClean="0"/>
              <a:t>‹#›</a:t>
            </a:fld>
            <a:endParaRPr lang="ru-RU"/>
          </a:p>
        </p:txBody>
      </p:sp>
    </p:spTree>
    <p:extLst>
      <p:ext uri="{BB962C8B-B14F-4D97-AF65-F5344CB8AC3E}">
        <p14:creationId xmlns:p14="http://schemas.microsoft.com/office/powerpoint/2010/main" val="3204180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B37ECE4-1677-422C-AD1F-6A77159B3ADF}" type="datetimeFigureOut">
              <a:rPr lang="ru-RU" smtClean="0"/>
              <a:t>16.05.2018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12ABB06-A14E-4DA1-B387-E8530477D1A5}" type="slidenum">
              <a:rPr lang="ru-RU" smtClean="0"/>
              <a:t>‹#›</a:t>
            </a:fld>
            <a:endParaRPr lang="ru-RU"/>
          </a:p>
        </p:txBody>
      </p:sp>
    </p:spTree>
    <p:extLst>
      <p:ext uri="{BB962C8B-B14F-4D97-AF65-F5344CB8AC3E}">
        <p14:creationId xmlns:p14="http://schemas.microsoft.com/office/powerpoint/2010/main" val="3730924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B37ECE4-1677-422C-AD1F-6A77159B3ADF}" type="datetimeFigureOut">
              <a:rPr lang="ru-RU" smtClean="0"/>
              <a:t>16.05.2018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12ABB06-A14E-4DA1-B387-E8530477D1A5}" type="slidenum">
              <a:rPr lang="ru-RU" smtClean="0"/>
              <a:t>‹#›</a:t>
            </a:fld>
            <a:endParaRPr lang="ru-RU"/>
          </a:p>
        </p:txBody>
      </p:sp>
    </p:spTree>
    <p:extLst>
      <p:ext uri="{BB962C8B-B14F-4D97-AF65-F5344CB8AC3E}">
        <p14:creationId xmlns:p14="http://schemas.microsoft.com/office/powerpoint/2010/main" val="1827251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B37ECE4-1677-422C-AD1F-6A77159B3ADF}" type="datetimeFigureOut">
              <a:rPr lang="ru-RU" smtClean="0"/>
              <a:t>16.05.2018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2ABB06-A14E-4DA1-B387-E8530477D1A5}" type="slidenum">
              <a:rPr lang="ru-RU" smtClean="0"/>
              <a:t>‹#›</a:t>
            </a:fld>
            <a:endParaRPr lang="ru-RU"/>
          </a:p>
        </p:txBody>
      </p:sp>
    </p:spTree>
    <p:extLst>
      <p:ext uri="{BB962C8B-B14F-4D97-AF65-F5344CB8AC3E}">
        <p14:creationId xmlns:p14="http://schemas.microsoft.com/office/powerpoint/2010/main" val="3578246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B37ECE4-1677-422C-AD1F-6A77159B3ADF}" type="datetimeFigureOut">
              <a:rPr lang="ru-RU" smtClean="0"/>
              <a:t>16.05.2018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2ABB06-A14E-4DA1-B387-E8530477D1A5}" type="slidenum">
              <a:rPr lang="ru-RU" smtClean="0"/>
              <a:t>‹#›</a:t>
            </a:fld>
            <a:endParaRPr lang="ru-RU"/>
          </a:p>
        </p:txBody>
      </p:sp>
    </p:spTree>
    <p:extLst>
      <p:ext uri="{BB962C8B-B14F-4D97-AF65-F5344CB8AC3E}">
        <p14:creationId xmlns:p14="http://schemas.microsoft.com/office/powerpoint/2010/main" val="2210400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37ECE4-1677-422C-AD1F-6A77159B3ADF}" type="datetimeFigureOut">
              <a:rPr lang="ru-RU" smtClean="0"/>
              <a:t>16.05.2018</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2ABB06-A14E-4DA1-B387-E8530477D1A5}" type="slidenum">
              <a:rPr lang="ru-RU" smtClean="0"/>
              <a:t>‹#›</a:t>
            </a:fld>
            <a:endParaRPr lang="ru-RU"/>
          </a:p>
        </p:txBody>
      </p:sp>
    </p:spTree>
    <p:extLst>
      <p:ext uri="{BB962C8B-B14F-4D97-AF65-F5344CB8AC3E}">
        <p14:creationId xmlns:p14="http://schemas.microsoft.com/office/powerpoint/2010/main" val="36253551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491"/>
          </a:xfrm>
          <a:prstGeom prst="rect">
            <a:avLst/>
          </a:prstGeom>
        </p:spPr>
      </p:pic>
      <p:sp>
        <p:nvSpPr>
          <p:cNvPr id="2" name="Заголовок 1"/>
          <p:cNvSpPr>
            <a:spLocks noGrp="1"/>
          </p:cNvSpPr>
          <p:nvPr>
            <p:ph type="ctrTitle"/>
          </p:nvPr>
        </p:nvSpPr>
        <p:spPr>
          <a:xfrm>
            <a:off x="5145578" y="835148"/>
            <a:ext cx="6283200" cy="1235196"/>
          </a:xfrm>
          <a:ln>
            <a:noFill/>
          </a:ln>
        </p:spPr>
        <p:txBody>
          <a:bodyPr anchor="t">
            <a:normAutofit fontScale="90000"/>
          </a:bodyPr>
          <a:lstStyle/>
          <a:p>
            <a:pPr algn="l" defTabSz="457200"/>
            <a:r>
              <a:rPr lang="ru-RU" altLang="ru-RU" sz="4000" b="1" dirty="0">
                <a:solidFill>
                  <a:schemeClr val="bg1"/>
                </a:solidFill>
                <a:latin typeface="Tahoma" panose="020B0604030504040204" pitchFamily="34" charset="0"/>
                <a:ea typeface="Tahoma" panose="020B0604030504040204" pitchFamily="34" charset="0"/>
                <a:cs typeface="Tahoma" panose="020B0604030504040204" pitchFamily="34" charset="0"/>
              </a:rPr>
              <a:t>Страхование </a:t>
            </a:r>
            <a:r>
              <a:rPr lang="ru-RU" altLang="ru-RU" sz="4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гражданской</a:t>
            </a:r>
            <a:br>
              <a:rPr lang="ru-RU" altLang="ru-RU" sz="4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br>
            <a:r>
              <a:rPr lang="ru-RU" altLang="ru-RU" sz="4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ответственности кадастровых инженеров</a:t>
            </a:r>
            <a:r>
              <a:rPr lang="ru-RU" sz="3600" b="1" dirty="0">
                <a:solidFill>
                  <a:prstClr val="white"/>
                </a:solidFill>
                <a:latin typeface="Arial Black" panose="020B0A04020102020204" pitchFamily="34" charset="0"/>
                <a:ea typeface="Tahoma" panose="020B0604030504040204" pitchFamily="34" charset="0"/>
                <a:cs typeface="Tahoma" panose="020B0604030504040204" pitchFamily="34" charset="0"/>
              </a:rPr>
              <a:t/>
            </a:r>
            <a:br>
              <a:rPr lang="ru-RU" sz="3600" b="1" dirty="0">
                <a:solidFill>
                  <a:prstClr val="white"/>
                </a:solidFill>
                <a:latin typeface="Arial Black" panose="020B0A04020102020204" pitchFamily="34" charset="0"/>
                <a:ea typeface="Tahoma" panose="020B0604030504040204" pitchFamily="34" charset="0"/>
                <a:cs typeface="Tahoma" panose="020B0604030504040204" pitchFamily="34" charset="0"/>
              </a:rPr>
            </a:br>
            <a:r>
              <a:rPr lang="ru-RU" sz="4800" b="1" dirty="0">
                <a:solidFill>
                  <a:schemeClr val="bg1"/>
                </a:solidFill>
                <a:latin typeface="Calibri" panose="020F0502020204030204" pitchFamily="34" charset="0"/>
                <a:ea typeface="Tahoma" panose="020B0604030504040204" pitchFamily="34" charset="0"/>
                <a:cs typeface="Tahoma" panose="020B0604030504040204" pitchFamily="34" charset="0"/>
              </a:rPr>
              <a:t/>
            </a:r>
            <a:br>
              <a:rPr lang="ru-RU" sz="4800" b="1" dirty="0">
                <a:solidFill>
                  <a:schemeClr val="bg1"/>
                </a:solidFill>
                <a:latin typeface="Calibri" panose="020F0502020204030204" pitchFamily="34" charset="0"/>
                <a:ea typeface="Tahoma" panose="020B0604030504040204" pitchFamily="34" charset="0"/>
                <a:cs typeface="Tahoma" panose="020B0604030504040204" pitchFamily="34" charset="0"/>
              </a:rPr>
            </a:br>
            <a:endParaRPr lang="ru-RU" sz="27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 name="Прямоугольник 2"/>
          <p:cNvSpPr/>
          <p:nvPr/>
        </p:nvSpPr>
        <p:spPr>
          <a:xfrm>
            <a:off x="5332778" y="5312221"/>
            <a:ext cx="6096000" cy="1200329"/>
          </a:xfrm>
          <a:prstGeom prst="rect">
            <a:avLst/>
          </a:prstGeom>
        </p:spPr>
        <p:txBody>
          <a:bodyPr>
            <a:spAutoFit/>
          </a:bodyPr>
          <a:lstStyle/>
          <a:p>
            <a:pPr algn="r"/>
            <a:r>
              <a:rPr lang="ru-RU" b="1" dirty="0" smtClean="0">
                <a:solidFill>
                  <a:srgbClr val="1F5FAD"/>
                </a:solidFill>
                <a:latin typeface="Tahoma" panose="020B0604030504040204" pitchFamily="34" charset="0"/>
                <a:ea typeface="Tahoma" panose="020B0604030504040204" pitchFamily="34" charset="0"/>
                <a:cs typeface="Tahoma" panose="020B0604030504040204" pitchFamily="34" charset="0"/>
              </a:rPr>
              <a:t>Отдел страхования ответственности</a:t>
            </a:r>
          </a:p>
          <a:p>
            <a:pPr algn="r"/>
            <a:r>
              <a:rPr lang="ru-RU" b="1" dirty="0" smtClean="0">
                <a:solidFill>
                  <a:srgbClr val="1F5FAD"/>
                </a:solidFill>
                <a:latin typeface="Tahoma" panose="020B0604030504040204" pitchFamily="34" charset="0"/>
                <a:ea typeface="Tahoma" panose="020B0604030504040204" pitchFamily="34" charset="0"/>
                <a:cs typeface="Tahoma" panose="020B0604030504040204" pitchFamily="34" charset="0"/>
              </a:rPr>
              <a:t>СПАО «Ингосстрах»</a:t>
            </a:r>
          </a:p>
          <a:p>
            <a:pPr algn="r"/>
            <a:r>
              <a:rPr lang="ru-RU" b="1" dirty="0">
                <a:solidFill>
                  <a:srgbClr val="1F5FAD"/>
                </a:solidFill>
                <a:latin typeface="Tahoma" panose="020B0604030504040204" pitchFamily="34" charset="0"/>
                <a:ea typeface="Tahoma" panose="020B0604030504040204" pitchFamily="34" charset="0"/>
                <a:cs typeface="Tahoma" panose="020B0604030504040204" pitchFamily="34" charset="0"/>
              </a:rPr>
              <a:t>ф</a:t>
            </a:r>
            <a:r>
              <a:rPr lang="ru-RU" b="1" dirty="0" smtClean="0">
                <a:solidFill>
                  <a:srgbClr val="1F5FAD"/>
                </a:solidFill>
                <a:latin typeface="Tahoma" panose="020B0604030504040204" pitchFamily="34" charset="0"/>
                <a:ea typeface="Tahoma" panose="020B0604030504040204" pitchFamily="34" charset="0"/>
                <a:cs typeface="Tahoma" panose="020B0604030504040204" pitchFamily="34" charset="0"/>
              </a:rPr>
              <a:t>илиал в Республике Татарстан</a:t>
            </a:r>
          </a:p>
          <a:p>
            <a:pPr algn="r"/>
            <a:r>
              <a:rPr lang="ru-RU" b="1" dirty="0" smtClean="0">
                <a:solidFill>
                  <a:srgbClr val="1F5FAD"/>
                </a:solidFill>
                <a:latin typeface="Tahoma" panose="020B0604030504040204" pitchFamily="34" charset="0"/>
                <a:ea typeface="Tahoma" panose="020B0604030504040204" pitchFamily="34" charset="0"/>
                <a:cs typeface="Tahoma" panose="020B0604030504040204" pitchFamily="34" charset="0"/>
              </a:rPr>
              <a:t>17 мая 2018 г.</a:t>
            </a:r>
          </a:p>
        </p:txBody>
      </p:sp>
    </p:spTree>
    <p:extLst>
      <p:ext uri="{BB962C8B-B14F-4D97-AF65-F5344CB8AC3E}">
        <p14:creationId xmlns:p14="http://schemas.microsoft.com/office/powerpoint/2010/main" val="3693288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5001846" y="3363302"/>
            <a:ext cx="3846880" cy="1325563"/>
          </a:xfrm>
        </p:spPr>
        <p:txBody>
          <a:bodyPr anchor="t">
            <a:normAutofit/>
          </a:bodyPr>
          <a:lstStyle/>
          <a:p>
            <a:r>
              <a:rPr lang="ru-RU" sz="28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Спасибо </a:t>
            </a:r>
            <a:endParaRPr lang="ru-RU" sz="2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 name="Прямоугольник 1"/>
          <p:cNvSpPr/>
          <p:nvPr/>
        </p:nvSpPr>
        <p:spPr>
          <a:xfrm>
            <a:off x="381000" y="1119177"/>
            <a:ext cx="11153775" cy="4942892"/>
          </a:xfrm>
          <a:prstGeom prst="rect">
            <a:avLst/>
          </a:prstGeom>
        </p:spPr>
        <p:txBody>
          <a:bodyPr wrap="square">
            <a:spAutoFit/>
          </a:bodyPr>
          <a:lstStyle/>
          <a:p>
            <a:pPr algn="just">
              <a:spcBef>
                <a:spcPct val="20000"/>
              </a:spcBef>
            </a:pPr>
            <a:r>
              <a:rPr lang="ru-RU" altLang="ru-RU" sz="2000" b="1" dirty="0">
                <a:solidFill>
                  <a:srgbClr val="1F5FAD"/>
                </a:solidFill>
                <a:latin typeface="Tahoma" panose="020B0604030504040204" pitchFamily="34" charset="0"/>
                <a:ea typeface="Tahoma" panose="020B0604030504040204" pitchFamily="34" charset="0"/>
                <a:cs typeface="Tahoma" panose="020B0604030504040204" pitchFamily="34" charset="0"/>
              </a:rPr>
              <a:t>Федеральный закон от 24.07.2007 N 221-ФЗ «О кадастровой деятельности» :</a:t>
            </a:r>
          </a:p>
          <a:p>
            <a:pPr algn="just">
              <a:spcBef>
                <a:spcPct val="20000"/>
              </a:spcBef>
            </a:pPr>
            <a:endParaRPr lang="ru-RU" altLang="ru-RU" sz="2000" b="1" dirty="0">
              <a:solidFill>
                <a:srgbClr val="1F5FAD"/>
              </a:solidFill>
              <a:latin typeface="Tahoma" panose="020B0604030504040204" pitchFamily="34" charset="0"/>
              <a:ea typeface="Tahoma" panose="020B0604030504040204" pitchFamily="34" charset="0"/>
              <a:cs typeface="Tahoma" panose="020B0604030504040204" pitchFamily="34" charset="0"/>
            </a:endParaRPr>
          </a:p>
          <a:p>
            <a:pPr algn="just">
              <a:spcBef>
                <a:spcPct val="20000"/>
              </a:spcBef>
            </a:pPr>
            <a:r>
              <a:rPr lang="ru-RU" altLang="ru-RU" sz="1600" b="1" dirty="0" smtClean="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Статья </a:t>
            </a:r>
            <a:r>
              <a:rPr lang="ru-RU" altLang="ru-RU" sz="1600" b="1"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29. Кадастровый инженер</a:t>
            </a:r>
          </a:p>
          <a:p>
            <a:pPr algn="just">
              <a:spcBef>
                <a:spcPct val="20000"/>
              </a:spcBef>
            </a:pPr>
            <a:endParaRPr lang="ru-RU" altLang="ru-RU" sz="1600" dirty="0" smtClean="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algn="just">
              <a:spcBef>
                <a:spcPct val="20000"/>
              </a:spcBef>
            </a:pPr>
            <a:r>
              <a:rPr lang="ru-RU" altLang="ru-RU" sz="1600" dirty="0" smtClean="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2. Обязательными </a:t>
            </a:r>
            <a:r>
              <a:rPr lang="ru-RU" altLang="ru-RU" sz="16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условиями принятия физического лица в члены саморегулируемой организации кадастровых инженеров являются</a:t>
            </a:r>
            <a:r>
              <a:rPr lang="ru-RU" altLang="ru-RU" sz="1600" dirty="0" smtClean="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a:t>
            </a:r>
          </a:p>
          <a:p>
            <a:pPr algn="just">
              <a:spcBef>
                <a:spcPct val="20000"/>
              </a:spcBef>
            </a:pPr>
            <a:r>
              <a:rPr lang="ru-RU" altLang="ru-RU" sz="16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7) наличие действующего договора обязательного страхования гражданской ответственности кадастрового инженера, отвечающего установленным статьей 29.2 настоящего Федерального закона требованиям;</a:t>
            </a:r>
          </a:p>
          <a:p>
            <a:pPr algn="just">
              <a:spcBef>
                <a:spcPct val="20000"/>
              </a:spcBef>
            </a:pPr>
            <a:endParaRPr lang="ru-RU" altLang="ru-RU" sz="16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algn="just">
              <a:spcBef>
                <a:spcPct val="20000"/>
              </a:spcBef>
            </a:pPr>
            <a:r>
              <a:rPr lang="ru-RU" altLang="ru-RU" sz="1600" b="1"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Статья 29.2. Ответственность кадастрового инженера. Договор обязательного страхования гражданской ответственности кадастрового инженера</a:t>
            </a:r>
          </a:p>
          <a:p>
            <a:pPr algn="just">
              <a:spcBef>
                <a:spcPct val="20000"/>
              </a:spcBef>
            </a:pPr>
            <a:endParaRPr lang="ru-RU" altLang="ru-RU" sz="1600" dirty="0" smtClean="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algn="just">
              <a:spcBef>
                <a:spcPct val="20000"/>
              </a:spcBef>
            </a:pPr>
            <a:r>
              <a:rPr lang="ru-RU" altLang="ru-RU" sz="1600" dirty="0" smtClean="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5</a:t>
            </a:r>
            <a:r>
              <a:rPr lang="ru-RU" altLang="ru-RU" sz="16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 Страхователем по договору обязательного страхования гражданской ответственности кадастрового инженера выступают кадастровый инженер (далее - личное страхование) и (или) на основании решения общего собрания членов саморегулируемой организации кадастровых инженеров саморегулируемая организация кадастровых инженеров, членом которой является кадастровый инженер (далее - коллективное страхование).</a:t>
            </a:r>
          </a:p>
          <a:p>
            <a:pPr algn="just">
              <a:spcBef>
                <a:spcPct val="20000"/>
              </a:spcBef>
            </a:pPr>
            <a:endParaRPr lang="ru-RU" altLang="ru-RU" dirty="0">
              <a:solidFill>
                <a:srgbClr val="1F5FAD"/>
              </a:solidFill>
              <a:latin typeface="Arial" panose="020B0604020202020204" pitchFamily="34" charset="0"/>
            </a:endParaRPr>
          </a:p>
        </p:txBody>
      </p:sp>
      <p:sp>
        <p:nvSpPr>
          <p:cNvPr id="6" name="Номер слайда 3"/>
          <p:cNvSpPr>
            <a:spLocks noGrp="1"/>
          </p:cNvSpPr>
          <p:nvPr>
            <p:ph type="sldNum" sz="quarter" idx="12"/>
          </p:nvPr>
        </p:nvSpPr>
        <p:spPr>
          <a:xfrm>
            <a:off x="11652000" y="5826150"/>
            <a:ext cx="540000" cy="540000"/>
          </a:xfrm>
          <a:solidFill>
            <a:srgbClr val="1F5FAD"/>
          </a:solidFill>
        </p:spPr>
        <p:txBody>
          <a:bodyPr/>
          <a:lstStyle/>
          <a:p>
            <a:pPr algn="ctr"/>
            <a:r>
              <a:rPr lang="en-US" dirty="0" smtClean="0">
                <a:solidFill>
                  <a:schemeClr val="bg1"/>
                </a:solidFill>
              </a:rPr>
              <a:t>2</a:t>
            </a:r>
            <a:endParaRPr lang="ru-RU" dirty="0">
              <a:solidFill>
                <a:schemeClr val="bg1"/>
              </a:solidFill>
            </a:endParaRPr>
          </a:p>
        </p:txBody>
      </p:sp>
      <p:sp>
        <p:nvSpPr>
          <p:cNvPr id="7" name="Номер слайда 3"/>
          <p:cNvSpPr txBox="1">
            <a:spLocks/>
          </p:cNvSpPr>
          <p:nvPr/>
        </p:nvSpPr>
        <p:spPr>
          <a:xfrm>
            <a:off x="11112000" y="5826150"/>
            <a:ext cx="540000" cy="540000"/>
          </a:xfrm>
          <a:prstGeom prst="rect">
            <a:avLst/>
          </a:prstGeom>
          <a:solidFill>
            <a:srgbClr val="00A7E2"/>
          </a:solidFill>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ru-RU" dirty="0">
              <a:solidFill>
                <a:schemeClr val="bg1"/>
              </a:solidFill>
            </a:endParaRPr>
          </a:p>
        </p:txBody>
      </p:sp>
    </p:spTree>
    <p:extLst>
      <p:ext uri="{BB962C8B-B14F-4D97-AF65-F5344CB8AC3E}">
        <p14:creationId xmlns:p14="http://schemas.microsoft.com/office/powerpoint/2010/main" val="3007003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6172200" y="569395"/>
            <a:ext cx="5356274" cy="56906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1800" b="1" dirty="0" smtClean="0">
                <a:solidFill>
                  <a:srgbClr val="1F5FAD"/>
                </a:solidFill>
                <a:latin typeface="Tahoma" panose="020B0604030504040204" pitchFamily="34" charset="0"/>
                <a:ea typeface="Tahoma" panose="020B0604030504040204" pitchFamily="34" charset="0"/>
                <a:cs typeface="Tahoma" panose="020B0604030504040204" pitchFamily="34" charset="0"/>
              </a:rPr>
              <a:t>Статистика убытков СПАО «Ингосстрах»</a:t>
            </a:r>
            <a:endParaRPr lang="ru-RU" sz="1800" b="1" dirty="0">
              <a:solidFill>
                <a:srgbClr val="1F5FAD"/>
              </a:solidFill>
              <a:latin typeface="Tahoma" panose="020B0604030504040204" pitchFamily="34" charset="0"/>
              <a:ea typeface="Tahoma" panose="020B0604030504040204" pitchFamily="34" charset="0"/>
              <a:cs typeface="Tahoma" panose="020B0604030504040204" pitchFamily="34" charset="0"/>
            </a:endParaRPr>
          </a:p>
        </p:txBody>
      </p:sp>
      <p:sp>
        <p:nvSpPr>
          <p:cNvPr id="6" name="Прямоугольник 5"/>
          <p:cNvSpPr/>
          <p:nvPr/>
        </p:nvSpPr>
        <p:spPr>
          <a:xfrm>
            <a:off x="11715262" y="6381262"/>
            <a:ext cx="476738" cy="476738"/>
          </a:xfrm>
          <a:prstGeom prst="rect">
            <a:avLst/>
          </a:prstGeom>
          <a:solidFill>
            <a:srgbClr val="1F5F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Tahoma" panose="020B0604030504040204" pitchFamily="34" charset="0"/>
                <a:ea typeface="Tahoma" panose="020B0604030504040204" pitchFamily="34" charset="0"/>
                <a:cs typeface="Tahoma" panose="020B0604030504040204" pitchFamily="34" charset="0"/>
              </a:rPr>
              <a:t>3</a:t>
            </a:r>
            <a:endParaRPr lang="ru-RU" sz="1200"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3105645286"/>
              </p:ext>
            </p:extLst>
          </p:nvPr>
        </p:nvGraphicFramePr>
        <p:xfrm>
          <a:off x="914400" y="1138463"/>
          <a:ext cx="9702265" cy="1498859"/>
        </p:xfrm>
        <a:graphic>
          <a:graphicData uri="http://schemas.openxmlformats.org/drawingml/2006/table">
            <a:tbl>
              <a:tblPr>
                <a:tableStyleId>{5C22544A-7EE6-4342-B048-85BDC9FD1C3A}</a:tableStyleId>
              </a:tblPr>
              <a:tblGrid>
                <a:gridCol w="2830727">
                  <a:extLst>
                    <a:ext uri="{9D8B030D-6E8A-4147-A177-3AD203B41FA5}">
                      <a16:colId xmlns:a16="http://schemas.microsoft.com/office/drawing/2014/main" xmlns="" val="388290341"/>
                    </a:ext>
                  </a:extLst>
                </a:gridCol>
                <a:gridCol w="3338531">
                  <a:extLst>
                    <a:ext uri="{9D8B030D-6E8A-4147-A177-3AD203B41FA5}">
                      <a16:colId xmlns:a16="http://schemas.microsoft.com/office/drawing/2014/main" xmlns="" val="1487571362"/>
                    </a:ext>
                  </a:extLst>
                </a:gridCol>
                <a:gridCol w="3533007">
                  <a:extLst>
                    <a:ext uri="{9D8B030D-6E8A-4147-A177-3AD203B41FA5}">
                      <a16:colId xmlns:a16="http://schemas.microsoft.com/office/drawing/2014/main" xmlns="" val="3710635093"/>
                    </a:ext>
                  </a:extLst>
                </a:gridCol>
              </a:tblGrid>
              <a:tr h="448325">
                <a:tc>
                  <a:txBody>
                    <a:bodyPr/>
                    <a:lstStyle/>
                    <a:p>
                      <a:pPr algn="ctr" fontAlgn="ctr"/>
                      <a:r>
                        <a:rPr lang="ru-RU" sz="1600" u="none" strike="noStrike" dirty="0" smtClean="0">
                          <a:effectLst/>
                        </a:rPr>
                        <a:t>Год</a:t>
                      </a:r>
                      <a:endParaRPr lang="ru-RU" sz="1600" b="0" i="0" u="none" strike="noStrike" dirty="0">
                        <a:solidFill>
                          <a:srgbClr val="000000"/>
                        </a:solidFill>
                        <a:effectLst/>
                        <a:latin typeface="Calibri" panose="020F0502020204030204" pitchFamily="34" charset="0"/>
                      </a:endParaRPr>
                    </a:p>
                  </a:txBody>
                  <a:tcPr marL="9525" marR="9525" marT="9525" marB="0" anchor="ctr">
                    <a:solidFill>
                      <a:schemeClr val="accent5">
                        <a:lumMod val="20000"/>
                        <a:lumOff val="80000"/>
                      </a:schemeClr>
                    </a:solidFill>
                  </a:tcPr>
                </a:tc>
                <a:tc>
                  <a:txBody>
                    <a:bodyPr/>
                    <a:lstStyle/>
                    <a:p>
                      <a:pPr algn="ctr" fontAlgn="ctr"/>
                      <a:r>
                        <a:rPr lang="ru-RU" sz="1600" u="none" strike="noStrike" dirty="0" smtClean="0">
                          <a:effectLst/>
                        </a:rPr>
                        <a:t>Количество заявленных убытков</a:t>
                      </a:r>
                      <a:endParaRPr lang="ru-RU" sz="1600" b="0" i="0" u="none" strike="noStrike" dirty="0">
                        <a:solidFill>
                          <a:srgbClr val="000000"/>
                        </a:solidFill>
                        <a:effectLst/>
                        <a:latin typeface="Calibri" panose="020F0502020204030204" pitchFamily="34" charset="0"/>
                      </a:endParaRPr>
                    </a:p>
                  </a:txBody>
                  <a:tcPr marL="9525" marR="9525" marT="9525" marB="0" anchor="ctr">
                    <a:solidFill>
                      <a:schemeClr val="accent5">
                        <a:lumMod val="20000"/>
                        <a:lumOff val="80000"/>
                      </a:schemeClr>
                    </a:solidFill>
                  </a:tcPr>
                </a:tc>
                <a:tc>
                  <a:txBody>
                    <a:bodyPr/>
                    <a:lstStyle/>
                    <a:p>
                      <a:pPr algn="ctr" fontAlgn="ctr"/>
                      <a:r>
                        <a:rPr lang="ru-RU" sz="1600" u="none" strike="noStrike" dirty="0" smtClean="0">
                          <a:effectLst/>
                        </a:rPr>
                        <a:t>Общая сумма заявленных убытков, </a:t>
                      </a:r>
                      <a:r>
                        <a:rPr lang="ru-RU" sz="1600" u="none" strike="noStrike" dirty="0">
                          <a:effectLst/>
                        </a:rPr>
                        <a:t>руб.</a:t>
                      </a:r>
                      <a:endParaRPr lang="ru-RU" sz="1600" b="0" i="0" u="none" strike="noStrike" dirty="0">
                        <a:solidFill>
                          <a:srgbClr val="000000"/>
                        </a:solidFill>
                        <a:effectLst/>
                        <a:latin typeface="Calibri" panose="020F0502020204030204" pitchFamily="34" charset="0"/>
                      </a:endParaRPr>
                    </a:p>
                  </a:txBody>
                  <a:tcPr marL="9525" marR="9525" marT="9525" marB="0" anchor="ctr">
                    <a:solidFill>
                      <a:schemeClr val="accent5">
                        <a:lumMod val="20000"/>
                        <a:lumOff val="80000"/>
                      </a:schemeClr>
                    </a:solidFill>
                  </a:tcPr>
                </a:tc>
                <a:extLst>
                  <a:ext uri="{0D108BD9-81ED-4DB2-BD59-A6C34878D82A}">
                    <a16:rowId xmlns:a16="http://schemas.microsoft.com/office/drawing/2014/main" xmlns="" val="1646304441"/>
                  </a:ext>
                </a:extLst>
              </a:tr>
              <a:tr h="350178">
                <a:tc>
                  <a:txBody>
                    <a:bodyPr/>
                    <a:lstStyle/>
                    <a:p>
                      <a:pPr algn="ctr" fontAlgn="ctr"/>
                      <a:r>
                        <a:rPr lang="ru-RU" sz="1600" u="none" strike="noStrike" dirty="0">
                          <a:effectLst/>
                        </a:rPr>
                        <a:t>2016</a:t>
                      </a:r>
                      <a:endParaRPr lang="ru-RU"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600" u="none" strike="noStrike" dirty="0" smtClean="0">
                          <a:effectLst/>
                        </a:rPr>
                        <a:t>5</a:t>
                      </a:r>
                      <a:endParaRPr lang="ru-RU"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ru-RU" sz="1600" b="0" i="0" u="none" strike="noStrike" dirty="0" smtClean="0">
                          <a:solidFill>
                            <a:srgbClr val="000000"/>
                          </a:solidFill>
                          <a:effectLst/>
                          <a:latin typeface="Calibri" panose="020F0502020204030204" pitchFamily="34" charset="0"/>
                        </a:rPr>
                        <a:t>447 000   </a:t>
                      </a:r>
                      <a:endParaRPr lang="ru-RU"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xmlns="" val="358893396"/>
                  </a:ext>
                </a:extLst>
              </a:tr>
              <a:tr h="350178">
                <a:tc>
                  <a:txBody>
                    <a:bodyPr/>
                    <a:lstStyle/>
                    <a:p>
                      <a:pPr algn="ctr" fontAlgn="ctr"/>
                      <a:r>
                        <a:rPr lang="ru-RU" sz="1600" u="none" strike="noStrike" dirty="0">
                          <a:effectLst/>
                        </a:rPr>
                        <a:t>2017</a:t>
                      </a:r>
                      <a:endParaRPr lang="ru-RU" sz="1600" b="0" i="0" u="none" strike="noStrike" dirty="0">
                        <a:solidFill>
                          <a:srgbClr val="000000"/>
                        </a:solidFill>
                        <a:effectLst/>
                        <a:latin typeface="Calibri" panose="020F0502020204030204" pitchFamily="34" charset="0"/>
                      </a:endParaRPr>
                    </a:p>
                  </a:txBody>
                  <a:tcPr marL="9525" marR="9525" marT="9525" marB="0" anchor="ctr">
                    <a:solidFill>
                      <a:schemeClr val="accent5">
                        <a:lumMod val="20000"/>
                        <a:lumOff val="80000"/>
                      </a:schemeClr>
                    </a:solidFill>
                  </a:tcPr>
                </a:tc>
                <a:tc>
                  <a:txBody>
                    <a:bodyPr/>
                    <a:lstStyle/>
                    <a:p>
                      <a:pPr algn="ctr" fontAlgn="ctr"/>
                      <a:r>
                        <a:rPr lang="ru-RU" sz="1600" u="none" strike="noStrike" dirty="0" smtClean="0">
                          <a:effectLst/>
                        </a:rPr>
                        <a:t>11</a:t>
                      </a:r>
                      <a:endParaRPr lang="ru-RU" sz="1600" b="0" i="0" u="none" strike="noStrike" dirty="0">
                        <a:solidFill>
                          <a:srgbClr val="000000"/>
                        </a:solidFill>
                        <a:effectLst/>
                        <a:latin typeface="Calibri" panose="020F0502020204030204" pitchFamily="34" charset="0"/>
                      </a:endParaRPr>
                    </a:p>
                  </a:txBody>
                  <a:tcPr marL="9525" marR="9525" marT="9525" marB="0" anchor="ctr">
                    <a:solidFill>
                      <a:schemeClr val="accent5">
                        <a:lumMod val="20000"/>
                        <a:lumOff val="80000"/>
                      </a:schemeClr>
                    </a:solidFill>
                  </a:tcPr>
                </a:tc>
                <a:tc>
                  <a:txBody>
                    <a:bodyPr/>
                    <a:lstStyle/>
                    <a:p>
                      <a:pPr algn="ctr" fontAlgn="b"/>
                      <a:r>
                        <a:rPr lang="ru-RU" sz="1600" b="0" i="0" u="none" strike="noStrike" dirty="0" smtClean="0">
                          <a:solidFill>
                            <a:srgbClr val="000000"/>
                          </a:solidFill>
                          <a:effectLst/>
                          <a:latin typeface="Calibri" panose="020F0502020204030204" pitchFamily="34" charset="0"/>
                        </a:rPr>
                        <a:t>330</a:t>
                      </a:r>
                      <a:r>
                        <a:rPr lang="ru-RU" sz="1600" b="0" i="0" u="none" strike="noStrike" baseline="0" dirty="0" smtClean="0">
                          <a:solidFill>
                            <a:srgbClr val="000000"/>
                          </a:solidFill>
                          <a:effectLst/>
                          <a:latin typeface="Calibri" panose="020F0502020204030204" pitchFamily="34" charset="0"/>
                        </a:rPr>
                        <a:t> </a:t>
                      </a:r>
                      <a:r>
                        <a:rPr lang="ru-RU" sz="1600" b="0" i="0" u="none" strike="noStrike" dirty="0" smtClean="0">
                          <a:solidFill>
                            <a:srgbClr val="000000"/>
                          </a:solidFill>
                          <a:effectLst/>
                          <a:latin typeface="Calibri" panose="020F0502020204030204" pitchFamily="34" charset="0"/>
                        </a:rPr>
                        <a:t>000   </a:t>
                      </a:r>
                      <a:endParaRPr lang="ru-RU" sz="1600" b="0" i="0" u="none" strike="noStrike" dirty="0">
                        <a:solidFill>
                          <a:srgbClr val="000000"/>
                        </a:solidFill>
                        <a:effectLst/>
                        <a:latin typeface="Calibri" panose="020F0502020204030204" pitchFamily="34" charset="0"/>
                      </a:endParaRPr>
                    </a:p>
                  </a:txBody>
                  <a:tcPr marL="9525" marR="9525" marT="9525" marB="0" anchor="ctr">
                    <a:solidFill>
                      <a:schemeClr val="accent5">
                        <a:lumMod val="20000"/>
                        <a:lumOff val="80000"/>
                      </a:schemeClr>
                    </a:solidFill>
                  </a:tcPr>
                </a:tc>
                <a:extLst>
                  <a:ext uri="{0D108BD9-81ED-4DB2-BD59-A6C34878D82A}">
                    <a16:rowId xmlns:a16="http://schemas.microsoft.com/office/drawing/2014/main" xmlns="" val="3674663279"/>
                  </a:ext>
                </a:extLst>
              </a:tr>
              <a:tr h="350178">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1400" b="0" i="0" u="none" strike="noStrike" dirty="0" smtClean="0">
                          <a:solidFill>
                            <a:srgbClr val="000000"/>
                          </a:solidFill>
                          <a:effectLst/>
                          <a:latin typeface="Calibri" panose="020F0502020204030204" pitchFamily="34" charset="0"/>
                        </a:rPr>
                        <a:t>ИТОГО</a:t>
                      </a:r>
                      <a:r>
                        <a:rPr lang="ru-RU" sz="1600" b="0" i="0" u="none" strike="noStrike" dirty="0" smtClean="0">
                          <a:solidFill>
                            <a:srgbClr val="000000"/>
                          </a:solidFill>
                          <a:effectLst/>
                          <a:latin typeface="Calibri" panose="020F0502020204030204" pitchFamily="34" charset="0"/>
                        </a:rPr>
                        <a:t>:</a:t>
                      </a:r>
                      <a:endParaRPr lang="ru-RU" sz="1400" b="0" i="0" u="none" strike="noStrike" dirty="0" smtClean="0">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600" b="0" i="0" u="none" strike="noStrike" dirty="0" smtClean="0">
                          <a:solidFill>
                            <a:srgbClr val="000000"/>
                          </a:solidFill>
                          <a:effectLst/>
                          <a:latin typeface="Calibri" panose="020F0502020204030204" pitchFamily="34" charset="0"/>
                        </a:rPr>
                        <a:t>16</a:t>
                      </a:r>
                      <a:endParaRPr lang="ru-RU" sz="1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ru-RU" sz="1600" b="0" i="0" u="none" strike="noStrike" dirty="0" smtClean="0">
                          <a:solidFill>
                            <a:srgbClr val="000000"/>
                          </a:solidFill>
                          <a:effectLst/>
                          <a:latin typeface="Calibri" panose="020F0502020204030204" pitchFamily="34" charset="0"/>
                        </a:rPr>
                        <a:t>777 000   </a:t>
                      </a:r>
                      <a:endParaRPr lang="ru-RU"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xmlns="" val="280183676"/>
                  </a:ext>
                </a:extLst>
              </a:tr>
            </a:tbl>
          </a:graphicData>
        </a:graphic>
      </p:graphicFrame>
      <p:graphicFrame>
        <p:nvGraphicFramePr>
          <p:cNvPr id="23" name="Объект 22"/>
          <p:cNvGraphicFramePr>
            <a:graphicFrameLocks noGrp="1"/>
          </p:cNvGraphicFramePr>
          <p:nvPr>
            <p:ph sz="half" idx="1"/>
            <p:extLst>
              <p:ext uri="{D42A27DB-BD31-4B8C-83A1-F6EECF244321}">
                <p14:modId xmlns:p14="http://schemas.microsoft.com/office/powerpoint/2010/main" val="630596445"/>
              </p:ext>
            </p:extLst>
          </p:nvPr>
        </p:nvGraphicFramePr>
        <p:xfrm>
          <a:off x="838199" y="3012707"/>
          <a:ext cx="4927333" cy="316425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6" name="Объект 25"/>
          <p:cNvGraphicFramePr>
            <a:graphicFrameLocks noGrp="1"/>
          </p:cNvGraphicFramePr>
          <p:nvPr>
            <p:ph sz="half" idx="2"/>
            <p:extLst>
              <p:ext uri="{D42A27DB-BD31-4B8C-83A1-F6EECF244321}">
                <p14:modId xmlns:p14="http://schemas.microsoft.com/office/powerpoint/2010/main" val="2445513324"/>
              </p:ext>
            </p:extLst>
          </p:nvPr>
        </p:nvGraphicFramePr>
        <p:xfrm>
          <a:off x="6172200" y="3012707"/>
          <a:ext cx="5175985" cy="316425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753654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5001846" y="3363302"/>
            <a:ext cx="3846880" cy="1325563"/>
          </a:xfrm>
        </p:spPr>
        <p:txBody>
          <a:bodyPr anchor="t">
            <a:normAutofit/>
          </a:bodyPr>
          <a:lstStyle/>
          <a:p>
            <a:r>
              <a:rPr lang="ru-RU" sz="28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Спасибо </a:t>
            </a:r>
            <a:endParaRPr lang="ru-RU" sz="2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 name="Прямоугольник 1"/>
          <p:cNvSpPr/>
          <p:nvPr/>
        </p:nvSpPr>
        <p:spPr>
          <a:xfrm>
            <a:off x="381000" y="1119177"/>
            <a:ext cx="11153775" cy="5066002"/>
          </a:xfrm>
          <a:prstGeom prst="rect">
            <a:avLst/>
          </a:prstGeom>
        </p:spPr>
        <p:txBody>
          <a:bodyPr wrap="square">
            <a:spAutoFit/>
          </a:bodyPr>
          <a:lstStyle/>
          <a:p>
            <a:pPr algn="just">
              <a:spcBef>
                <a:spcPct val="20000"/>
              </a:spcBef>
            </a:pPr>
            <a:r>
              <a:rPr lang="ru-RU" altLang="ru-RU" sz="2000" b="1" dirty="0">
                <a:solidFill>
                  <a:srgbClr val="1F5FAD"/>
                </a:solidFill>
                <a:latin typeface="Tahoma" panose="020B0604030504040204" pitchFamily="34" charset="0"/>
                <a:ea typeface="Tahoma" panose="020B0604030504040204" pitchFamily="34" charset="0"/>
                <a:cs typeface="Tahoma" panose="020B0604030504040204" pitchFamily="34" charset="0"/>
              </a:rPr>
              <a:t>Федеральный закон от 24.07.2007 N 221-ФЗ «О кадастровой деятельности»:</a:t>
            </a:r>
          </a:p>
          <a:p>
            <a:pPr algn="just">
              <a:spcBef>
                <a:spcPct val="20000"/>
              </a:spcBef>
            </a:pPr>
            <a:endParaRPr lang="ru-RU" altLang="ru-RU" sz="1600" b="1" dirty="0" smtClean="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algn="just">
              <a:spcBef>
                <a:spcPct val="20000"/>
              </a:spcBef>
            </a:pPr>
            <a:r>
              <a:rPr lang="ru-RU" altLang="ru-RU" sz="1600" b="1" dirty="0" smtClean="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Статья </a:t>
            </a:r>
            <a:r>
              <a:rPr lang="ru-RU" altLang="ru-RU" sz="1600" b="1"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29.2. Ответственность кадастрового инженера. Договор обязательного страхования гражданской ответственности кадастрового инженера</a:t>
            </a:r>
          </a:p>
          <a:p>
            <a:pPr algn="just">
              <a:spcBef>
                <a:spcPct val="20000"/>
              </a:spcBef>
            </a:pPr>
            <a:r>
              <a:rPr lang="ru-RU" altLang="ru-RU" sz="16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6. Договор обязательного страхования гражданской ответственности кадастрового инженера заключается </a:t>
            </a:r>
            <a:r>
              <a:rPr lang="ru-RU" altLang="ru-RU" sz="1600" u="sng"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на срок не менее чем один год</a:t>
            </a:r>
            <a:r>
              <a:rPr lang="ru-RU" altLang="ru-RU" sz="16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 с возможностью его продления на новый срок и с условием возмещения убытков, причиненных в период действия такого договора, в течение срока исковой давности, установленного законодательством Российской Федерации для договоров имущественного страхования. Страховые тарифы по договору обязательного страхования гражданской ответственности кадастрового инженера определяются страховщиком с учетом обстоятельств, влияющих на степень риска возникновения ответственности кадастрового инженера, в том числе стажа работы кадастрового инженера, количества предыдущих страховых случаев. </a:t>
            </a:r>
            <a:r>
              <a:rPr lang="ru-RU" altLang="ru-RU" sz="1600" u="sng"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Размер страховой суммы</a:t>
            </a:r>
            <a:r>
              <a:rPr lang="ru-RU" altLang="ru-RU" sz="16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 по такому договору (при личном страховании и (или) коллективном страховании) </a:t>
            </a:r>
            <a:r>
              <a:rPr lang="ru-RU" altLang="ru-RU" sz="1600" u="sng"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не может составлять менее двух с половиной миллионов рублей в отношении каждого кадастрового инженера</a:t>
            </a:r>
            <a:r>
              <a:rPr lang="ru-RU" altLang="ru-RU" sz="16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 Размер страховой суммы, в пределах которой страховщик обязуется произвести выплату страхового возмещения при наступлении каждого страхового случая, не может превышать размер страховой суммы, установленной таким договором страхования. Иные условия страхования гражданской ответственности кадастрового инженера определяются по соглашению сторон в соответствии с законодательством Российской Федерации и утвержденными страховщиком или объединением страховщиков правилами страхования.</a:t>
            </a:r>
          </a:p>
          <a:p>
            <a:pPr algn="just">
              <a:spcBef>
                <a:spcPct val="20000"/>
              </a:spcBef>
            </a:pPr>
            <a:endParaRPr lang="ru-RU" altLang="ru-RU" dirty="0">
              <a:solidFill>
                <a:srgbClr val="1F5FAD"/>
              </a:solidFill>
              <a:latin typeface="Arial" panose="020B0604020202020204" pitchFamily="34" charset="0"/>
            </a:endParaRPr>
          </a:p>
        </p:txBody>
      </p:sp>
      <p:sp>
        <p:nvSpPr>
          <p:cNvPr id="6" name="Номер слайда 3"/>
          <p:cNvSpPr>
            <a:spLocks noGrp="1"/>
          </p:cNvSpPr>
          <p:nvPr>
            <p:ph type="sldNum" sz="quarter" idx="12"/>
          </p:nvPr>
        </p:nvSpPr>
        <p:spPr>
          <a:xfrm>
            <a:off x="11652000" y="5826150"/>
            <a:ext cx="540000" cy="540000"/>
          </a:xfrm>
          <a:solidFill>
            <a:srgbClr val="1F5FAD"/>
          </a:solidFill>
        </p:spPr>
        <p:txBody>
          <a:bodyPr/>
          <a:lstStyle/>
          <a:p>
            <a:pPr algn="ctr"/>
            <a:r>
              <a:rPr lang="en-US" dirty="0" smtClean="0">
                <a:solidFill>
                  <a:schemeClr val="bg1"/>
                </a:solidFill>
              </a:rPr>
              <a:t>4</a:t>
            </a:r>
            <a:endParaRPr lang="ru-RU" dirty="0">
              <a:solidFill>
                <a:schemeClr val="bg1"/>
              </a:solidFill>
            </a:endParaRPr>
          </a:p>
        </p:txBody>
      </p:sp>
      <p:sp>
        <p:nvSpPr>
          <p:cNvPr id="7" name="Номер слайда 3"/>
          <p:cNvSpPr txBox="1">
            <a:spLocks/>
          </p:cNvSpPr>
          <p:nvPr/>
        </p:nvSpPr>
        <p:spPr>
          <a:xfrm>
            <a:off x="11112000" y="5826150"/>
            <a:ext cx="540000" cy="540000"/>
          </a:xfrm>
          <a:prstGeom prst="rect">
            <a:avLst/>
          </a:prstGeom>
          <a:solidFill>
            <a:srgbClr val="00A7E2"/>
          </a:solidFill>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ru-RU" dirty="0">
              <a:solidFill>
                <a:schemeClr val="bg1"/>
              </a:solidFill>
            </a:endParaRPr>
          </a:p>
        </p:txBody>
      </p:sp>
    </p:spTree>
    <p:extLst>
      <p:ext uri="{BB962C8B-B14F-4D97-AF65-F5344CB8AC3E}">
        <p14:creationId xmlns:p14="http://schemas.microsoft.com/office/powerpoint/2010/main" val="27391037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7"/>
          <p:cNvSpPr>
            <a:spLocks noChangeArrowheads="1"/>
          </p:cNvSpPr>
          <p:nvPr/>
        </p:nvSpPr>
        <p:spPr bwMode="auto">
          <a:xfrm>
            <a:off x="2136776" y="1146175"/>
            <a:ext cx="6551613"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85750" indent="-285750" eaLnBrk="0" hangingPunct="0">
              <a:defRPr sz="2400">
                <a:solidFill>
                  <a:schemeClr val="tx1"/>
                </a:solidFill>
                <a:latin typeface="TornadoCyr-Light"/>
              </a:defRPr>
            </a:lvl1pPr>
            <a:lvl2pPr marL="742950" indent="-285750" eaLnBrk="0" hangingPunct="0">
              <a:defRPr sz="2400">
                <a:solidFill>
                  <a:schemeClr val="tx1"/>
                </a:solidFill>
                <a:latin typeface="TornadoCyr-Light"/>
              </a:defRPr>
            </a:lvl2pPr>
            <a:lvl3pPr marL="1143000" indent="-228600" eaLnBrk="0" hangingPunct="0">
              <a:defRPr sz="2400">
                <a:solidFill>
                  <a:schemeClr val="tx1"/>
                </a:solidFill>
                <a:latin typeface="TornadoCyr-Light"/>
              </a:defRPr>
            </a:lvl3pPr>
            <a:lvl4pPr marL="1600200" indent="-228600" eaLnBrk="0" hangingPunct="0">
              <a:defRPr sz="2400">
                <a:solidFill>
                  <a:schemeClr val="tx1"/>
                </a:solidFill>
                <a:latin typeface="TornadoCyr-Light"/>
              </a:defRPr>
            </a:lvl4pPr>
            <a:lvl5pPr marL="2057400" indent="-228600" eaLnBrk="0" hangingPunct="0">
              <a:defRPr sz="2400">
                <a:solidFill>
                  <a:schemeClr val="tx1"/>
                </a:solidFill>
                <a:latin typeface="TornadoCyr-Light"/>
              </a:defRPr>
            </a:lvl5pPr>
            <a:lvl6pPr marL="2514600" indent="-228600" eaLnBrk="0" fontAlgn="base" hangingPunct="0">
              <a:spcBef>
                <a:spcPct val="0"/>
              </a:spcBef>
              <a:spcAft>
                <a:spcPct val="0"/>
              </a:spcAft>
              <a:defRPr sz="2400">
                <a:solidFill>
                  <a:schemeClr val="tx1"/>
                </a:solidFill>
                <a:latin typeface="TornadoCyr-Light"/>
              </a:defRPr>
            </a:lvl6pPr>
            <a:lvl7pPr marL="2971800" indent="-228600" eaLnBrk="0" fontAlgn="base" hangingPunct="0">
              <a:spcBef>
                <a:spcPct val="0"/>
              </a:spcBef>
              <a:spcAft>
                <a:spcPct val="0"/>
              </a:spcAft>
              <a:defRPr sz="2400">
                <a:solidFill>
                  <a:schemeClr val="tx1"/>
                </a:solidFill>
                <a:latin typeface="TornadoCyr-Light"/>
              </a:defRPr>
            </a:lvl7pPr>
            <a:lvl8pPr marL="3429000" indent="-228600" eaLnBrk="0" fontAlgn="base" hangingPunct="0">
              <a:spcBef>
                <a:spcPct val="0"/>
              </a:spcBef>
              <a:spcAft>
                <a:spcPct val="0"/>
              </a:spcAft>
              <a:defRPr sz="2400">
                <a:solidFill>
                  <a:schemeClr val="tx1"/>
                </a:solidFill>
                <a:latin typeface="TornadoCyr-Light"/>
              </a:defRPr>
            </a:lvl8pPr>
            <a:lvl9pPr marL="3886200" indent="-228600" eaLnBrk="0" fontAlgn="base" hangingPunct="0">
              <a:spcBef>
                <a:spcPct val="0"/>
              </a:spcBef>
              <a:spcAft>
                <a:spcPct val="0"/>
              </a:spcAft>
              <a:defRPr sz="2400">
                <a:solidFill>
                  <a:schemeClr val="tx1"/>
                </a:solidFill>
                <a:latin typeface="TornadoCyr-Light"/>
              </a:defRPr>
            </a:lvl9pPr>
          </a:lstStyle>
          <a:p>
            <a:pPr algn="just" eaLnBrk="1" hangingPunct="1">
              <a:spcBef>
                <a:spcPct val="20000"/>
              </a:spcBef>
              <a:buFont typeface="Wingdings" panose="05000000000000000000" pitchFamily="2" charset="2"/>
              <a:buChar char="ü"/>
            </a:pPr>
            <a:endParaRPr lang="ru-RU" altLang="ru-RU" sz="1800">
              <a:solidFill>
                <a:schemeClr val="accent2"/>
              </a:solidFill>
              <a:latin typeface="Times New Roman" panose="02020603050405020304" pitchFamily="18" charset="0"/>
            </a:endParaRPr>
          </a:p>
          <a:p>
            <a:pPr algn="just" eaLnBrk="1" hangingPunct="1">
              <a:spcBef>
                <a:spcPct val="20000"/>
              </a:spcBef>
            </a:pPr>
            <a:endParaRPr lang="ru-RU" altLang="ru-RU" sz="1800">
              <a:solidFill>
                <a:schemeClr val="accent2"/>
              </a:solidFill>
              <a:latin typeface="Times New Roman" panose="02020603050405020304" pitchFamily="18" charset="0"/>
            </a:endParaRPr>
          </a:p>
        </p:txBody>
      </p:sp>
      <p:sp>
        <p:nvSpPr>
          <p:cNvPr id="32773" name="Rectangle 4"/>
          <p:cNvSpPr>
            <a:spLocks noChangeArrowheads="1"/>
          </p:cNvSpPr>
          <p:nvPr/>
        </p:nvSpPr>
        <p:spPr bwMode="auto">
          <a:xfrm>
            <a:off x="519765" y="1027206"/>
            <a:ext cx="11034261" cy="4534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363538" eaLnBrk="0" hangingPunct="0">
              <a:defRPr sz="2400">
                <a:solidFill>
                  <a:schemeClr val="tx1"/>
                </a:solidFill>
                <a:latin typeface="TornadoCyr-Light"/>
              </a:defRPr>
            </a:lvl1pPr>
            <a:lvl2pPr marL="742950" indent="-285750" eaLnBrk="0" hangingPunct="0">
              <a:defRPr sz="2400">
                <a:solidFill>
                  <a:schemeClr val="tx1"/>
                </a:solidFill>
                <a:latin typeface="TornadoCyr-Light"/>
              </a:defRPr>
            </a:lvl2pPr>
            <a:lvl3pPr marL="1143000" indent="-228600" eaLnBrk="0" hangingPunct="0">
              <a:defRPr sz="2400">
                <a:solidFill>
                  <a:schemeClr val="tx1"/>
                </a:solidFill>
                <a:latin typeface="TornadoCyr-Light"/>
              </a:defRPr>
            </a:lvl3pPr>
            <a:lvl4pPr marL="1600200" indent="-228600" eaLnBrk="0" hangingPunct="0">
              <a:defRPr sz="2400">
                <a:solidFill>
                  <a:schemeClr val="tx1"/>
                </a:solidFill>
                <a:latin typeface="TornadoCyr-Light"/>
              </a:defRPr>
            </a:lvl4pPr>
            <a:lvl5pPr marL="2057400" indent="-228600" eaLnBrk="0" hangingPunct="0">
              <a:defRPr sz="2400">
                <a:solidFill>
                  <a:schemeClr val="tx1"/>
                </a:solidFill>
                <a:latin typeface="TornadoCyr-Light"/>
              </a:defRPr>
            </a:lvl5pPr>
            <a:lvl6pPr marL="2514600" indent="-228600" eaLnBrk="0" fontAlgn="base" hangingPunct="0">
              <a:spcBef>
                <a:spcPct val="0"/>
              </a:spcBef>
              <a:spcAft>
                <a:spcPct val="0"/>
              </a:spcAft>
              <a:defRPr sz="2400">
                <a:solidFill>
                  <a:schemeClr val="tx1"/>
                </a:solidFill>
                <a:latin typeface="TornadoCyr-Light"/>
              </a:defRPr>
            </a:lvl6pPr>
            <a:lvl7pPr marL="2971800" indent="-228600" eaLnBrk="0" fontAlgn="base" hangingPunct="0">
              <a:spcBef>
                <a:spcPct val="0"/>
              </a:spcBef>
              <a:spcAft>
                <a:spcPct val="0"/>
              </a:spcAft>
              <a:defRPr sz="2400">
                <a:solidFill>
                  <a:schemeClr val="tx1"/>
                </a:solidFill>
                <a:latin typeface="TornadoCyr-Light"/>
              </a:defRPr>
            </a:lvl7pPr>
            <a:lvl8pPr marL="3429000" indent="-228600" eaLnBrk="0" fontAlgn="base" hangingPunct="0">
              <a:spcBef>
                <a:spcPct val="0"/>
              </a:spcBef>
              <a:spcAft>
                <a:spcPct val="0"/>
              </a:spcAft>
              <a:defRPr sz="2400">
                <a:solidFill>
                  <a:schemeClr val="tx1"/>
                </a:solidFill>
                <a:latin typeface="TornadoCyr-Light"/>
              </a:defRPr>
            </a:lvl8pPr>
            <a:lvl9pPr marL="3886200" indent="-228600" eaLnBrk="0" fontAlgn="base" hangingPunct="0">
              <a:spcBef>
                <a:spcPct val="0"/>
              </a:spcBef>
              <a:spcAft>
                <a:spcPct val="0"/>
              </a:spcAft>
              <a:defRPr sz="2400">
                <a:solidFill>
                  <a:schemeClr val="tx1"/>
                </a:solidFill>
                <a:latin typeface="TornadoCyr-Light"/>
              </a:defRPr>
            </a:lvl9pPr>
          </a:lstStyle>
          <a:p>
            <a:pPr algn="just" eaLnBrk="1" hangingPunct="1">
              <a:spcBef>
                <a:spcPct val="20000"/>
              </a:spcBef>
              <a:buFont typeface="Wingdings" panose="05000000000000000000" pitchFamily="2" charset="2"/>
              <a:buChar char="ü"/>
            </a:pPr>
            <a:r>
              <a:rPr lang="ru-RU" altLang="ru-RU" sz="1600" dirty="0" smtClean="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Соответствие </a:t>
            </a:r>
            <a:r>
              <a:rPr lang="ru-RU" altLang="ru-RU" sz="16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условий страхования законодательству РФ и </a:t>
            </a:r>
            <a:r>
              <a:rPr lang="ru-RU" altLang="ru-RU" sz="1600" b="1"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широкий объем страхового покрытия</a:t>
            </a:r>
            <a:r>
              <a:rPr lang="ru-RU" altLang="ru-RU" sz="16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 учитывающий специфику </a:t>
            </a:r>
            <a:r>
              <a:rPr lang="ru-RU" altLang="ru-RU" sz="1600" dirty="0" smtClean="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кадастровой деятельности, в частности, по договору страхования имущественная претензия, предъявленная юридическому лицу, с которым у кадастрового инженера заключен трудовой договор, будет рассматриваться как претензия, предъявленная кадастровому инженеру</a:t>
            </a:r>
          </a:p>
          <a:p>
            <a:pPr algn="just" eaLnBrk="1" hangingPunct="1">
              <a:spcBef>
                <a:spcPct val="20000"/>
              </a:spcBef>
              <a:buFont typeface="Wingdings" panose="05000000000000000000" pitchFamily="2" charset="2"/>
              <a:buChar char="ü"/>
            </a:pPr>
            <a:endParaRPr lang="ru-RU" altLang="ru-RU" sz="1600" dirty="0" smtClean="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algn="just" eaLnBrk="1" hangingPunct="1">
              <a:spcBef>
                <a:spcPct val="20000"/>
              </a:spcBef>
              <a:buFont typeface="Wingdings" panose="05000000000000000000" pitchFamily="2" charset="2"/>
              <a:buChar char="ü"/>
            </a:pPr>
            <a:r>
              <a:rPr lang="ru-RU" altLang="ru-RU" sz="1600" b="1" dirty="0" smtClean="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Включение в условия договора дополнительного риска – «расходов на защиту» </a:t>
            </a:r>
            <a:r>
              <a:rPr lang="ru-RU" altLang="ru-RU" sz="1600" dirty="0" smtClean="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(согласованных со страховщиком расходов, которые кадастровый инженер понес или должен будет понести в связи с  предъявлением ему имущественных претензий). </a:t>
            </a:r>
          </a:p>
          <a:p>
            <a:pPr algn="just" eaLnBrk="1" hangingPunct="1">
              <a:spcBef>
                <a:spcPct val="20000"/>
              </a:spcBef>
              <a:buFont typeface="Wingdings" panose="05000000000000000000" pitchFamily="2" charset="2"/>
              <a:buChar char="ü"/>
            </a:pPr>
            <a:endParaRPr lang="ru-RU" altLang="ru-RU" sz="1600" dirty="0" smtClean="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algn="just" eaLnBrk="1" hangingPunct="1">
              <a:spcBef>
                <a:spcPct val="20000"/>
              </a:spcBef>
              <a:buFont typeface="Wingdings" panose="05000000000000000000" pitchFamily="2" charset="2"/>
              <a:buChar char="ü"/>
            </a:pPr>
            <a:r>
              <a:rPr lang="ru-RU" altLang="ru-RU" sz="1600" dirty="0" smtClean="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Увеличение ретроактивного периода по договору на 3 года (с 01.07.2013г.)</a:t>
            </a:r>
          </a:p>
          <a:p>
            <a:pPr algn="just" eaLnBrk="1" hangingPunct="1">
              <a:spcBef>
                <a:spcPct val="20000"/>
              </a:spcBef>
              <a:buFont typeface="Wingdings" panose="05000000000000000000" pitchFamily="2" charset="2"/>
              <a:buChar char="ü"/>
            </a:pPr>
            <a:endParaRPr lang="ru-RU" altLang="ru-RU" sz="1600" dirty="0" smtClean="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algn="just" eaLnBrk="1" hangingPunct="1">
              <a:spcBef>
                <a:spcPct val="20000"/>
              </a:spcBef>
              <a:buFont typeface="Wingdings" panose="05000000000000000000" pitchFamily="2" charset="2"/>
              <a:buChar char="ü"/>
            </a:pPr>
            <a:r>
              <a:rPr lang="ru-RU" altLang="ru-RU" sz="1600" b="1"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Скидка 10% за безубыточность </a:t>
            </a:r>
            <a:r>
              <a:rPr lang="ru-RU" altLang="ru-RU" sz="1600" dirty="0" smtClean="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при пролонгации договора страхования</a:t>
            </a:r>
            <a:endParaRPr lang="ru-RU" altLang="ru-RU" sz="16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algn="just" eaLnBrk="1" hangingPunct="1">
              <a:spcBef>
                <a:spcPct val="20000"/>
              </a:spcBef>
              <a:buFont typeface="Wingdings" panose="05000000000000000000" pitchFamily="2" charset="2"/>
              <a:buChar char="ü"/>
            </a:pPr>
            <a:endParaRPr lang="ru-RU" altLang="ru-RU" sz="16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algn="just" eaLnBrk="1" hangingPunct="1">
              <a:spcBef>
                <a:spcPct val="20000"/>
              </a:spcBef>
              <a:buFont typeface="Wingdings" panose="05000000000000000000" pitchFamily="2" charset="2"/>
              <a:buChar char="ü"/>
            </a:pPr>
            <a:r>
              <a:rPr lang="ru-RU" altLang="ru-RU" sz="16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Большая </a:t>
            </a:r>
            <a:r>
              <a:rPr lang="ru-RU" altLang="ru-RU" sz="1600" b="1"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практика урегулирования страховых случаев</a:t>
            </a:r>
            <a:r>
              <a:rPr lang="ru-RU" altLang="ru-RU" sz="16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 и поддержка </a:t>
            </a:r>
            <a:r>
              <a:rPr lang="ru-RU" altLang="ru-RU" sz="1600" dirty="0" smtClean="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застрахованных лиц на </a:t>
            </a:r>
            <a:r>
              <a:rPr lang="ru-RU" altLang="ru-RU" sz="16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всех стадиях урегулирования</a:t>
            </a:r>
          </a:p>
          <a:p>
            <a:pPr algn="just" eaLnBrk="1" hangingPunct="1">
              <a:spcBef>
                <a:spcPct val="20000"/>
              </a:spcBef>
              <a:buFont typeface="Wingdings" panose="05000000000000000000" pitchFamily="2" charset="2"/>
              <a:buChar char="ü"/>
            </a:pPr>
            <a:endParaRPr lang="ru-RU" altLang="ru-RU" sz="16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endParaRPr>
          </a:p>
          <a:p>
            <a:pPr algn="just" eaLnBrk="1" hangingPunct="1">
              <a:spcBef>
                <a:spcPct val="20000"/>
              </a:spcBef>
              <a:buFont typeface="Wingdings" panose="05000000000000000000" pitchFamily="2" charset="2"/>
              <a:buChar char="ü"/>
            </a:pPr>
            <a:r>
              <a:rPr lang="ru-RU" altLang="ru-RU" sz="16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Возможность </a:t>
            </a:r>
            <a:r>
              <a:rPr lang="ru-RU" altLang="ru-RU" sz="1600" b="1"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досудебного урегулирования убытков</a:t>
            </a:r>
            <a:r>
              <a:rPr lang="ru-RU" altLang="ru-RU" sz="16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 а также привлечение СПАО «Ингосстрах» </a:t>
            </a:r>
            <a:r>
              <a:rPr lang="ru-RU" altLang="ru-RU" sz="1600" dirty="0" smtClean="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в </a:t>
            </a:r>
            <a:r>
              <a:rPr lang="ru-RU" altLang="ru-RU" sz="16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качестве третьего лица на стороне </a:t>
            </a:r>
            <a:r>
              <a:rPr lang="ru-RU" altLang="ru-RU" sz="1600" dirty="0" smtClean="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кадастрового инженера </a:t>
            </a:r>
            <a:r>
              <a:rPr lang="ru-RU" altLang="ru-RU" sz="1600" dirty="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rPr>
              <a:t>в судебном процессе</a:t>
            </a:r>
          </a:p>
          <a:p>
            <a:pPr algn="just" eaLnBrk="1" hangingPunct="1">
              <a:spcBef>
                <a:spcPct val="20000"/>
              </a:spcBef>
              <a:buFont typeface="Wingdings" panose="05000000000000000000" pitchFamily="2" charset="2"/>
              <a:buChar char="ü"/>
            </a:pPr>
            <a:endParaRPr lang="ru-RU" altLang="ru-RU" sz="1600" dirty="0">
              <a:solidFill>
                <a:srgbClr val="1F5FAD"/>
              </a:solidFill>
              <a:latin typeface="Tahoma" panose="020B0604030504040204" pitchFamily="34" charset="0"/>
              <a:ea typeface="Tahoma" panose="020B0604030504040204" pitchFamily="34" charset="0"/>
              <a:cs typeface="Tahoma" panose="020B0604030504040204" pitchFamily="34" charset="0"/>
            </a:endParaRPr>
          </a:p>
        </p:txBody>
      </p:sp>
      <p:sp>
        <p:nvSpPr>
          <p:cNvPr id="5" name="Заголовок 1"/>
          <p:cNvSpPr txBox="1">
            <a:spLocks/>
          </p:cNvSpPr>
          <p:nvPr/>
        </p:nvSpPr>
        <p:spPr>
          <a:xfrm>
            <a:off x="836429" y="472269"/>
            <a:ext cx="10809655" cy="55147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ru-RU" sz="2000" b="1" dirty="0" smtClean="0">
                <a:solidFill>
                  <a:srgbClr val="1F5FAD"/>
                </a:solidFill>
                <a:latin typeface="Tahoma" panose="020B0604030504040204" pitchFamily="34" charset="0"/>
                <a:ea typeface="Tahoma" panose="020B0604030504040204" pitchFamily="34" charset="0"/>
                <a:cs typeface="Tahoma" panose="020B0604030504040204" pitchFamily="34" charset="0"/>
              </a:rPr>
              <a:t>Преимущества страхования в СПАО «Ингосстрах»</a:t>
            </a:r>
            <a:endParaRPr lang="ru-RU" sz="2000" dirty="0">
              <a:solidFill>
                <a:srgbClr val="1F5FAD"/>
              </a:solidFill>
            </a:endParaRPr>
          </a:p>
          <a:p>
            <a:pPr algn="r"/>
            <a:endParaRPr lang="ru-RU" sz="2400" b="1" dirty="0">
              <a:solidFill>
                <a:srgbClr val="1F5FAD"/>
              </a:solidFill>
              <a:latin typeface="Tahoma" panose="020B0604030504040204" pitchFamily="34" charset="0"/>
              <a:ea typeface="Tahoma" panose="020B0604030504040204" pitchFamily="34" charset="0"/>
              <a:cs typeface="Tahoma" panose="020B0604030504040204" pitchFamily="34" charset="0"/>
            </a:endParaRPr>
          </a:p>
        </p:txBody>
      </p:sp>
      <p:sp>
        <p:nvSpPr>
          <p:cNvPr id="6" name="Номер слайда 3"/>
          <p:cNvSpPr>
            <a:spLocks noGrp="1"/>
          </p:cNvSpPr>
          <p:nvPr>
            <p:ph type="sldNum" sz="quarter" idx="12"/>
          </p:nvPr>
        </p:nvSpPr>
        <p:spPr>
          <a:xfrm>
            <a:off x="11652000" y="5826150"/>
            <a:ext cx="540000" cy="540000"/>
          </a:xfrm>
          <a:solidFill>
            <a:srgbClr val="1F5FAD"/>
          </a:solidFill>
        </p:spPr>
        <p:txBody>
          <a:bodyPr/>
          <a:lstStyle/>
          <a:p>
            <a:pPr algn="ctr"/>
            <a:r>
              <a:rPr lang="en-US" dirty="0">
                <a:solidFill>
                  <a:schemeClr val="bg1"/>
                </a:solidFill>
              </a:rPr>
              <a:t>5</a:t>
            </a:r>
            <a:endParaRPr lang="ru-RU" dirty="0">
              <a:solidFill>
                <a:schemeClr val="bg1"/>
              </a:solidFill>
            </a:endParaRPr>
          </a:p>
        </p:txBody>
      </p:sp>
      <p:sp>
        <p:nvSpPr>
          <p:cNvPr id="7" name="Номер слайда 3"/>
          <p:cNvSpPr txBox="1">
            <a:spLocks/>
          </p:cNvSpPr>
          <p:nvPr/>
        </p:nvSpPr>
        <p:spPr>
          <a:xfrm>
            <a:off x="11112000" y="5826150"/>
            <a:ext cx="540000" cy="540000"/>
          </a:xfrm>
          <a:prstGeom prst="rect">
            <a:avLst/>
          </a:prstGeom>
          <a:solidFill>
            <a:srgbClr val="00A7E2"/>
          </a:solidFill>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ru-RU" dirty="0">
              <a:solidFill>
                <a:schemeClr val="bg1"/>
              </a:solidFill>
            </a:endParaRPr>
          </a:p>
        </p:txBody>
      </p:sp>
    </p:spTree>
    <p:extLst>
      <p:ext uri="{BB962C8B-B14F-4D97-AF65-F5344CB8AC3E}">
        <p14:creationId xmlns:p14="http://schemas.microsoft.com/office/powerpoint/2010/main" val="24931472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5001846" y="3363302"/>
            <a:ext cx="3846880" cy="1325563"/>
          </a:xfrm>
        </p:spPr>
        <p:txBody>
          <a:bodyPr anchor="t">
            <a:normAutofit/>
          </a:bodyPr>
          <a:lstStyle/>
          <a:p>
            <a:r>
              <a:rPr lang="ru-RU" sz="28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Спасибо </a:t>
            </a:r>
            <a:endParaRPr lang="ru-RU" sz="2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5" name="Заголовок 1"/>
          <p:cNvSpPr txBox="1">
            <a:spLocks/>
          </p:cNvSpPr>
          <p:nvPr/>
        </p:nvSpPr>
        <p:spPr>
          <a:xfrm>
            <a:off x="725120" y="343876"/>
            <a:ext cx="10809655" cy="55147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ru-RU" sz="2000" b="1" dirty="0">
                <a:solidFill>
                  <a:srgbClr val="1F5FAD"/>
                </a:solidFill>
                <a:latin typeface="Tahoma" panose="020B0604030504040204" pitchFamily="34" charset="0"/>
                <a:ea typeface="Tahoma" panose="020B0604030504040204" pitchFamily="34" charset="0"/>
                <a:cs typeface="Tahoma" panose="020B0604030504040204" pitchFamily="34" charset="0"/>
              </a:rPr>
              <a:t>Договор страхования: основные положения</a:t>
            </a:r>
          </a:p>
        </p:txBody>
      </p:sp>
      <p:sp>
        <p:nvSpPr>
          <p:cNvPr id="6" name="Номер слайда 3"/>
          <p:cNvSpPr>
            <a:spLocks noGrp="1"/>
          </p:cNvSpPr>
          <p:nvPr>
            <p:ph type="sldNum" sz="quarter" idx="12"/>
          </p:nvPr>
        </p:nvSpPr>
        <p:spPr>
          <a:xfrm>
            <a:off x="11652000" y="5826150"/>
            <a:ext cx="540000" cy="540000"/>
          </a:xfrm>
          <a:solidFill>
            <a:srgbClr val="1F5FAD"/>
          </a:solidFill>
        </p:spPr>
        <p:txBody>
          <a:bodyPr/>
          <a:lstStyle/>
          <a:p>
            <a:pPr algn="ctr"/>
            <a:r>
              <a:rPr lang="en-US" dirty="0" smtClean="0">
                <a:solidFill>
                  <a:schemeClr val="bg1"/>
                </a:solidFill>
              </a:rPr>
              <a:t>6</a:t>
            </a:r>
            <a:endParaRPr lang="ru-RU" dirty="0">
              <a:solidFill>
                <a:schemeClr val="bg1"/>
              </a:solidFill>
            </a:endParaRPr>
          </a:p>
        </p:txBody>
      </p:sp>
      <p:sp>
        <p:nvSpPr>
          <p:cNvPr id="7" name="Номер слайда 3"/>
          <p:cNvSpPr txBox="1">
            <a:spLocks/>
          </p:cNvSpPr>
          <p:nvPr/>
        </p:nvSpPr>
        <p:spPr>
          <a:xfrm>
            <a:off x="11112000" y="5826150"/>
            <a:ext cx="540000" cy="540000"/>
          </a:xfrm>
          <a:prstGeom prst="rect">
            <a:avLst/>
          </a:prstGeom>
          <a:solidFill>
            <a:srgbClr val="00A7E2"/>
          </a:solidFill>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ru-RU" dirty="0">
              <a:solidFill>
                <a:schemeClr val="bg1"/>
              </a:solidFill>
            </a:endParaRPr>
          </a:p>
        </p:txBody>
      </p:sp>
      <p:graphicFrame>
        <p:nvGraphicFramePr>
          <p:cNvPr id="8" name="Объект 4"/>
          <p:cNvGraphicFramePr>
            <a:graphicFrameLocks noGrp="1"/>
          </p:cNvGraphicFramePr>
          <p:nvPr>
            <p:ph idx="1"/>
            <p:extLst>
              <p:ext uri="{D42A27DB-BD31-4B8C-83A1-F6EECF244321}">
                <p14:modId xmlns:p14="http://schemas.microsoft.com/office/powerpoint/2010/main" val="3038502407"/>
              </p:ext>
            </p:extLst>
          </p:nvPr>
        </p:nvGraphicFramePr>
        <p:xfrm>
          <a:off x="1000297" y="1525847"/>
          <a:ext cx="9731433" cy="48403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057803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3178179" y="3086100"/>
            <a:ext cx="5420075" cy="707886"/>
          </a:xfrm>
          <a:prstGeom prst="rect">
            <a:avLst/>
          </a:prstGeom>
          <a:noFill/>
        </p:spPr>
        <p:txBody>
          <a:bodyPr wrap="none" rtlCol="0">
            <a:spAutoFit/>
          </a:bodyPr>
          <a:lstStyle/>
          <a:p>
            <a:pPr algn="ctr"/>
            <a:r>
              <a:rPr lang="ru-RU" sz="4000" dirty="0" smtClean="0">
                <a:solidFill>
                  <a:schemeClr val="bg1"/>
                </a:solidFill>
                <a:latin typeface="Tahoma" panose="020B0604030504040204" pitchFamily="34" charset="0"/>
                <a:ea typeface="Tahoma" panose="020B0604030504040204" pitchFamily="34" charset="0"/>
                <a:cs typeface="Tahoma" panose="020B0604030504040204" pitchFamily="34" charset="0"/>
              </a:rPr>
              <a:t>Спасибо за внимание!</a:t>
            </a:r>
            <a:endParaRPr lang="ru-RU" sz="4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5069885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6437F5F5F87E3E4BADEB867D3B7F83B2" ma:contentTypeVersion="1" ma:contentTypeDescription="Создание документа." ma:contentTypeScope="" ma:versionID="a4f759c2d8100e483481bdce11825dfe">
  <xsd:schema xmlns:xsd="http://www.w3.org/2001/XMLSchema" xmlns:xs="http://www.w3.org/2001/XMLSchema" xmlns:p="http://schemas.microsoft.com/office/2006/metadata/properties" xmlns:ns2="b7838d3f-5525-491d-9301-7fe40f402e6f" targetNamespace="http://schemas.microsoft.com/office/2006/metadata/properties" ma:root="true" ma:fieldsID="47f378f2c2fc9842ca9ccd6854418652" ns2:_="">
    <xsd:import namespace="b7838d3f-5525-491d-9301-7fe40f402e6f"/>
    <xsd:element name="properties">
      <xsd:complexType>
        <xsd:sequence>
          <xsd:element name="documentManagement">
            <xsd:complexType>
              <xsd:all>
                <xsd:element ref="ns2:Order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838d3f-5525-491d-9301-7fe40f402e6f" elementFormDefault="qualified">
    <xsd:import namespace="http://schemas.microsoft.com/office/2006/documentManagement/types"/>
    <xsd:import namespace="http://schemas.microsoft.com/office/infopath/2007/PartnerControls"/>
    <xsd:element name="OrderId" ma:index="8" nillable="true" ma:displayName="Порядковый номер" ma:internalName="OrderId" ma:percentage="FALSE">
      <xsd:simpleType>
        <xsd:restriction base="dms:Number"/>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OrderId xmlns="b7838d3f-5525-491d-9301-7fe40f402e6f" xsi:nil="true"/>
  </documentManagement>
</p:properties>
</file>

<file path=customXml/itemProps1.xml><?xml version="1.0" encoding="utf-8"?>
<ds:datastoreItem xmlns:ds="http://schemas.openxmlformats.org/officeDocument/2006/customXml" ds:itemID="{DDDC26E0-0909-4301-AA3D-576A52D6EF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838d3f-5525-491d-9301-7fe40f402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248B147-DF9D-4B6E-B766-D1DE1672A744}">
  <ds:schemaRefs>
    <ds:schemaRef ds:uri="http://schemas.microsoft.com/sharepoint/v3/contenttype/forms"/>
  </ds:schemaRefs>
</ds:datastoreItem>
</file>

<file path=customXml/itemProps3.xml><?xml version="1.0" encoding="utf-8"?>
<ds:datastoreItem xmlns:ds="http://schemas.openxmlformats.org/officeDocument/2006/customXml" ds:itemID="{A11DBE15-7DFF-45B7-8EB8-6038E8662F49}">
  <ds:schemaRefs>
    <ds:schemaRef ds:uri="http://schemas.openxmlformats.org/package/2006/metadata/core-properties"/>
    <ds:schemaRef ds:uri="http://purl.org/dc/elements/1.1/"/>
    <ds:schemaRef ds:uri="http://schemas.microsoft.com/office/2006/documentManagement/types"/>
    <ds:schemaRef ds:uri="http://purl.org/dc/dcmitype/"/>
    <ds:schemaRef ds:uri="http://www.w3.org/XML/1998/namespace"/>
    <ds:schemaRef ds:uri="http://schemas.microsoft.com/office/infopath/2007/PartnerControls"/>
    <ds:schemaRef ds:uri="http://purl.org/dc/terms/"/>
    <ds:schemaRef ds:uri="b7838d3f-5525-491d-9301-7fe40f402e6f"/>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TM04033921[[fn=Дамаск]]</Template>
  <TotalTime>2675</TotalTime>
  <Words>579</Words>
  <Application>Microsoft Office PowerPoint</Application>
  <PresentationFormat>Произвольный</PresentationFormat>
  <Paragraphs>62</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Тема Office</vt:lpstr>
      <vt:lpstr>Страхование гражданской ответственности кадастровых инженеров  </vt:lpstr>
      <vt:lpstr>Спасибо </vt:lpstr>
      <vt:lpstr>Презентация PowerPoint</vt:lpstr>
      <vt:lpstr>Спасибо </vt:lpstr>
      <vt:lpstr>Презентация PowerPoint</vt:lpstr>
      <vt:lpstr>Спасибо </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Название презентации</dc:title>
  <dc:creator>Блинова Инна Германовна (ДСМ)</dc:creator>
  <cp:lastModifiedBy>admin</cp:lastModifiedBy>
  <cp:revision>87</cp:revision>
  <cp:lastPrinted>2018-05-16T08:32:30Z</cp:lastPrinted>
  <dcterms:created xsi:type="dcterms:W3CDTF">2018-02-07T10:26:07Z</dcterms:created>
  <dcterms:modified xsi:type="dcterms:W3CDTF">2018-05-16T09:22:22Z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0x0101006437F5F5F87E3E4BADEB867D3B7F83B2</vt:lpwstr>
  </property>
</Properties>
</file>