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145705982" r:id="rId2"/>
    <p:sldId id="2145705985" r:id="rId3"/>
    <p:sldId id="2145705972" r:id="rId4"/>
    <p:sldId id="2145705976" r:id="rId5"/>
    <p:sldId id="2145705986" r:id="rId6"/>
    <p:sldId id="2145705989" r:id="rId7"/>
    <p:sldId id="2145705944" r:id="rId8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88FFB"/>
    <a:srgbClr val="50EC18"/>
    <a:srgbClr val="4AD214"/>
    <a:srgbClr val="000000"/>
    <a:srgbClr val="ECF3F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04" autoAdjust="0"/>
    <p:restoredTop sz="94624" autoAdjust="0"/>
  </p:normalViewPr>
  <p:slideViewPr>
    <p:cSldViewPr snapToGrid="0">
      <p:cViewPr>
        <p:scale>
          <a:sx n="75" d="100"/>
          <a:sy n="75" d="100"/>
        </p:scale>
        <p:origin x="-2274" y="-9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5" d="100"/>
          <a:sy n="85" d="100"/>
        </p:scale>
        <p:origin x="3804" y="90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0BC1F-B0E6-4125-867C-81027D9704C2}" type="datetimeFigureOut">
              <a:rPr lang="ru-RU" smtClean="0"/>
              <a:pPr/>
              <a:t>27.10.2023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6327F-9E2C-49E1-BFF1-D6AB0EB4E3B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92102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81013" y="663575"/>
            <a:ext cx="7745413" cy="43576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ED875-7CA7-4683-B586-34E1A4A09D12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161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xmlns="" id="{32F8EDCF-3979-41F7-BD55-BB5BBB9BB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100000"/>
                    </a14:imgEffect>
                    <a14:imgEffect>
                      <a14:brightnessContrast bright="-3000" contrast="4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xmlns="" id="{600ECAF2-0587-4773-A8C1-4D6880FB46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4862367">
            <a:off x="4738062" y="-373691"/>
            <a:ext cx="12236594" cy="76053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602BA8-59C4-49CA-A80E-77E37E78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184" y="2004303"/>
            <a:ext cx="5716815" cy="2149314"/>
          </a:xfrm>
        </p:spPr>
        <p:txBody>
          <a:bodyPr anchor="t">
            <a:normAutofit/>
          </a:bodyPr>
          <a:lstStyle>
            <a:lvl1pPr algn="l"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89EFB6-A77C-4C11-AF39-CFE41C9D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184" y="5370513"/>
            <a:ext cx="5716815" cy="39052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000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xmlns="" id="{C3617151-57D0-4441-BF23-61528D22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xmlns="" id="{0DE5B966-1769-4475-87AC-B648616EE042}"/>
              </a:ext>
            </a:extLst>
          </p:cNvPr>
          <p:cNvSpPr txBox="1">
            <a:spLocks/>
          </p:cNvSpPr>
          <p:nvPr userDrawn="1"/>
        </p:nvSpPr>
        <p:spPr>
          <a:xfrm>
            <a:off x="379183" y="5965824"/>
            <a:ext cx="5716815" cy="390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621A0428-65CA-4233-9588-FE9A4125C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9183" y="5983288"/>
            <a:ext cx="5716817" cy="484188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400">
                <a:solidFill>
                  <a:srgbClr val="000000"/>
                </a:solidFill>
              </a:defRPr>
            </a:lvl2pPr>
            <a:lvl3pPr marL="914400" indent="0">
              <a:buNone/>
              <a:defRPr sz="14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rgbClr val="000000"/>
                </a:solidFill>
              </a:defRPr>
            </a:lvl4pPr>
            <a:lvl5pPr marL="1828800" indent="0">
              <a:buNone/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xmlns="" id="{4EF3EC6F-C1C3-4A34-A49E-2140E8798FD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732815" y="752475"/>
            <a:ext cx="5080001" cy="50800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E4F7286-A239-DD81-BF01-75877A7B36B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72742" y="93230"/>
            <a:ext cx="2226063" cy="8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77504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5124AE1-3373-448C-80E2-E9265CF5F0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604" t="4749" r="28361" b="25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13" name="Рисунок 3">
            <a:extLst>
              <a:ext uri="{FF2B5EF4-FFF2-40B4-BE49-F238E27FC236}">
                <a16:creationId xmlns:a16="http://schemas.microsoft.com/office/drawing/2014/main" xmlns="" id="{EB23B8DB-BC73-45EA-A03C-A38BD4EB81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750"/>
          <a:stretch/>
        </p:blipFill>
        <p:spPr>
          <a:xfrm>
            <a:off x="6408940" y="-1397790"/>
            <a:ext cx="7778006" cy="895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602BA8-59C4-49CA-A80E-77E37E78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184" y="2004303"/>
            <a:ext cx="5716815" cy="2149314"/>
          </a:xfrm>
        </p:spPr>
        <p:txBody>
          <a:bodyPr anchor="t">
            <a:normAutofit/>
          </a:bodyPr>
          <a:lstStyle>
            <a:lvl1pPr algn="l">
              <a:defRPr sz="3600" b="1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89EFB6-A77C-4C11-AF39-CFE41C9D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184" y="5370513"/>
            <a:ext cx="5716815" cy="39052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0000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ru-RU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xmlns="" id="{C3617151-57D0-4441-BF23-61528D22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xmlns="" id="{0DE5B966-1769-4475-87AC-B648616EE042}"/>
              </a:ext>
            </a:extLst>
          </p:cNvPr>
          <p:cNvSpPr txBox="1">
            <a:spLocks/>
          </p:cNvSpPr>
          <p:nvPr userDrawn="1"/>
        </p:nvSpPr>
        <p:spPr>
          <a:xfrm>
            <a:off x="379183" y="5965824"/>
            <a:ext cx="5716815" cy="390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xmlns="" id="{621A0428-65CA-4233-9588-FE9A4125C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9183" y="5983288"/>
            <a:ext cx="5716817" cy="484188"/>
          </a:xfrm>
        </p:spPr>
        <p:txBody>
          <a:bodyPr anchor="ctr">
            <a:noAutofit/>
          </a:bodyPr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400">
                <a:solidFill>
                  <a:srgbClr val="000000"/>
                </a:solidFill>
              </a:defRPr>
            </a:lvl2pPr>
            <a:lvl3pPr marL="914400" indent="0">
              <a:buNone/>
              <a:defRPr sz="14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rgbClr val="000000"/>
                </a:solidFill>
              </a:defRPr>
            </a:lvl4pPr>
            <a:lvl5pPr marL="1828800" indent="0">
              <a:buNone/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1DD942AD-C424-7CE0-7B0D-B50DF65F33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2742" y="93230"/>
            <a:ext cx="2226063" cy="82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3278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чало нового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4">
            <a:extLst>
              <a:ext uri="{FF2B5EF4-FFF2-40B4-BE49-F238E27FC236}">
                <a16:creationId xmlns:a16="http://schemas.microsoft.com/office/drawing/2014/main" xmlns="" id="{68DBB5B4-50CD-1B4B-8975-3DEEE9D085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99" t="8615" r="33866" b="8615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11" name="Рисунок 1">
            <a:extLst>
              <a:ext uri="{FF2B5EF4-FFF2-40B4-BE49-F238E27FC236}">
                <a16:creationId xmlns:a16="http://schemas.microsoft.com/office/drawing/2014/main" xmlns="" id="{B21E28F3-63B0-F946-83F8-40141C88A2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72176">
            <a:off x="4133233" y="242330"/>
            <a:ext cx="12478979" cy="77498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7D33B-D79A-4D27-9A63-115EBBA5C56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42913" y="1264514"/>
            <a:ext cx="6101721" cy="2852737"/>
          </a:xfrm>
        </p:spPr>
        <p:txBody>
          <a:bodyPr anchor="t">
            <a:normAutofit/>
          </a:bodyPr>
          <a:lstStyle>
            <a:lvl1pPr algn="l"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8590D6-A175-4CC3-AA1C-C2F78C4BE943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509905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27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6"/>
            <a:ext cx="12192000" cy="1081754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6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0"/>
            <a:ext cx="10534650" cy="838199"/>
          </a:xfrm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xmlns="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2024" y="1323975"/>
            <a:ext cx="10525125" cy="4895850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800" indent="-228600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2pPr>
            <a:lvl3pPr marL="1143000" indent="-228600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3pPr>
            <a:lvl4pPr marL="1600200" indent="-228600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4pPr>
            <a:lvl5pPr marL="2057400" indent="-228600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9B7282BB-B59B-48E2-AF8B-BEEF0562D3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8375" y="200439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9215473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 userDrawn="1">
          <p15:clr>
            <a:srgbClr val="FBAE40"/>
          </p15:clr>
        </p15:guide>
        <p15:guide id="2" pos="597" userDrawn="1">
          <p15:clr>
            <a:srgbClr val="FBAE40"/>
          </p15:clr>
        </p15:guide>
        <p15:guide id="3" pos="27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6"/>
            <a:ext cx="12192000" cy="1081754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6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0"/>
            <a:ext cx="10534650" cy="838199"/>
          </a:xfrm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9" name="Скругленный прямоугольник 33">
            <a:extLst>
              <a:ext uri="{FF2B5EF4-FFF2-40B4-BE49-F238E27FC236}">
                <a16:creationId xmlns:a16="http://schemas.microsoft.com/office/drawing/2014/main" xmlns="" id="{35180EAC-A932-4C50-B8BA-977FAADB65D5}"/>
              </a:ext>
            </a:extLst>
          </p:cNvPr>
          <p:cNvSpPr/>
          <p:nvPr userDrawn="1"/>
        </p:nvSpPr>
        <p:spPr>
          <a:xfrm>
            <a:off x="442913" y="1796869"/>
            <a:ext cx="11053762" cy="3114371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7" rIns="68574" bIns="34287" rtlCol="0" anchor="ctr"/>
          <a:lstStyle/>
          <a:p>
            <a:pPr algn="ctr" defTabSz="685751">
              <a:defRPr/>
            </a:pPr>
            <a:endParaRPr lang="ru-RU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4C18E83-D808-4986-B996-5910CFDB1DE9}"/>
              </a:ext>
            </a:extLst>
          </p:cNvPr>
          <p:cNvSpPr txBox="1"/>
          <p:nvPr userDrawn="1"/>
        </p:nvSpPr>
        <p:spPr>
          <a:xfrm>
            <a:off x="700671" y="1690507"/>
            <a:ext cx="494134" cy="3199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9900" dirty="0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19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118BC87-99F1-4630-A112-B5116EB38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79600" y="2227541"/>
            <a:ext cx="9029700" cy="2253025"/>
          </a:xfrm>
        </p:spPr>
        <p:txBody>
          <a:bodyPr/>
          <a:lstStyle>
            <a:lvl1pPr marL="0" indent="0">
              <a:buNone/>
              <a:defRPr b="0">
                <a:solidFill>
                  <a:srgbClr val="000000"/>
                </a:solidFill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xmlns="" id="{4C51396B-EE1F-4000-A317-FA1287DCFF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8375" y="200439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5821156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6"/>
            <a:ext cx="12192000" cy="1081754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6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0"/>
            <a:ext cx="10534650" cy="838199"/>
          </a:xfrm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23" name="Скругленный прямоугольник 62">
            <a:extLst>
              <a:ext uri="{FF2B5EF4-FFF2-40B4-BE49-F238E27FC236}">
                <a16:creationId xmlns:a16="http://schemas.microsoft.com/office/drawing/2014/main" xmlns="" id="{6F88CC8F-CF2E-4730-9A5B-0B168CF040FD}"/>
              </a:ext>
            </a:extLst>
          </p:cNvPr>
          <p:cNvSpPr/>
          <p:nvPr/>
        </p:nvSpPr>
        <p:spPr>
          <a:xfrm>
            <a:off x="9499600" y="1872152"/>
            <a:ext cx="2009775" cy="3113695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5" name="Скругленный прямоугольник 62">
            <a:extLst>
              <a:ext uri="{FF2B5EF4-FFF2-40B4-BE49-F238E27FC236}">
                <a16:creationId xmlns:a16="http://schemas.microsoft.com/office/drawing/2014/main" xmlns="" id="{96407B50-B7EF-468E-B043-31B1E8188E02}"/>
              </a:ext>
            </a:extLst>
          </p:cNvPr>
          <p:cNvSpPr/>
          <p:nvPr userDrawn="1"/>
        </p:nvSpPr>
        <p:spPr>
          <a:xfrm>
            <a:off x="7235429" y="1872152"/>
            <a:ext cx="2009775" cy="3113695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62">
            <a:extLst>
              <a:ext uri="{FF2B5EF4-FFF2-40B4-BE49-F238E27FC236}">
                <a16:creationId xmlns:a16="http://schemas.microsoft.com/office/drawing/2014/main" xmlns="" id="{FAAE2D12-3A60-49FA-9D17-4F3A5DEF32A9}"/>
              </a:ext>
            </a:extLst>
          </p:cNvPr>
          <p:cNvSpPr/>
          <p:nvPr userDrawn="1"/>
        </p:nvSpPr>
        <p:spPr>
          <a:xfrm>
            <a:off x="4971257" y="1872152"/>
            <a:ext cx="2009775" cy="3113695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7" name="Скругленный прямоугольник 62">
            <a:extLst>
              <a:ext uri="{FF2B5EF4-FFF2-40B4-BE49-F238E27FC236}">
                <a16:creationId xmlns:a16="http://schemas.microsoft.com/office/drawing/2014/main" xmlns="" id="{D20BBF88-8173-483F-9B6F-4F84C3851A84}"/>
              </a:ext>
            </a:extLst>
          </p:cNvPr>
          <p:cNvSpPr/>
          <p:nvPr userDrawn="1"/>
        </p:nvSpPr>
        <p:spPr>
          <a:xfrm>
            <a:off x="2707085" y="1872152"/>
            <a:ext cx="2009775" cy="3113695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62">
            <a:extLst>
              <a:ext uri="{FF2B5EF4-FFF2-40B4-BE49-F238E27FC236}">
                <a16:creationId xmlns:a16="http://schemas.microsoft.com/office/drawing/2014/main" xmlns="" id="{554D74F5-843B-4172-B410-43CCC36E5AD3}"/>
              </a:ext>
            </a:extLst>
          </p:cNvPr>
          <p:cNvSpPr/>
          <p:nvPr userDrawn="1"/>
        </p:nvSpPr>
        <p:spPr>
          <a:xfrm>
            <a:off x="442913" y="1872152"/>
            <a:ext cx="2009775" cy="3113695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F321A80-39A6-4E2F-AA2D-B1CEE8E54A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3413" y="2057397"/>
            <a:ext cx="1628775" cy="447675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xmlns="" id="{908C485A-9681-448A-81BE-B6CA264228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97584" y="2057399"/>
            <a:ext cx="1628775" cy="447675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xmlns="" id="{1A886CF5-5BF2-4036-93F4-DE5E09696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1756" y="2057398"/>
            <a:ext cx="1628775" cy="447675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xmlns="" id="{95967238-8323-4F8D-ACA2-0762369D1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25928" y="2057398"/>
            <a:ext cx="1628775" cy="447675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xmlns="" id="{FF611DAC-2430-4D7B-88D5-B0E41282A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90099" y="2057397"/>
            <a:ext cx="1628775" cy="447675"/>
          </a:xfrm>
        </p:spPr>
        <p:txBody>
          <a:bodyPr anchor="ctr">
            <a:no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xmlns="" id="{5FCFE675-B460-4BFA-97EA-2ADD07C8D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3413" y="2728417"/>
            <a:ext cx="1628775" cy="900605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xmlns="" id="{2A1AC4B5-EA60-4888-B12B-34E863943D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897584" y="2728420"/>
            <a:ext cx="1628775" cy="900605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xmlns="" id="{F859520D-EAC4-4A05-AB8F-9B59E5A6B9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161755" y="2728420"/>
            <a:ext cx="1628775" cy="900605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xmlns="" id="{C423D06D-85F7-4DA5-9EB0-ACD94C8B991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425928" y="2728420"/>
            <a:ext cx="1628775" cy="900605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xmlns="" id="{B0BA10D8-09A3-40E5-9067-9E2AE1B406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690098" y="2728420"/>
            <a:ext cx="1628775" cy="900605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xmlns="" id="{DD9F7850-CCAC-4F0E-BECD-95A4BBF8BD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3413" y="3775069"/>
            <a:ext cx="1628775" cy="900605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xmlns="" id="{62538C65-07C8-4071-AB10-C6BBD36471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897583" y="3775069"/>
            <a:ext cx="1628775" cy="900605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xmlns="" id="{5F019A42-02C8-48FA-A8A5-163591CD668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161754" y="3775069"/>
            <a:ext cx="1628775" cy="900605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xmlns="" id="{7E61C812-8A13-487B-8CDC-BD4804088A2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25928" y="3775069"/>
            <a:ext cx="1628775" cy="900605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xmlns="" id="{4A9EFE13-9362-49EE-80D4-0155E4523E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90098" y="3775069"/>
            <a:ext cx="1628775" cy="900605"/>
          </a:xfrm>
        </p:spPr>
        <p:txBody>
          <a:bodyPr anchor="t">
            <a:noAutofit/>
          </a:bodyPr>
          <a:lstStyle>
            <a:lvl1pPr marL="0" indent="0" algn="ctr">
              <a:buNone/>
              <a:defRPr sz="1400" b="0">
                <a:solidFill>
                  <a:srgbClr val="000000"/>
                </a:solidFill>
              </a:defRPr>
            </a:lvl1pPr>
            <a:lvl2pPr>
              <a:defRPr sz="1400">
                <a:solidFill>
                  <a:srgbClr val="000000"/>
                </a:solidFill>
              </a:defRPr>
            </a:lvl2pPr>
            <a:lvl3pPr>
              <a:defRPr sz="1200">
                <a:solidFill>
                  <a:srgbClr val="000000"/>
                </a:solidFill>
              </a:defRPr>
            </a:lvl3pPr>
            <a:lvl4pPr>
              <a:defRPr sz="1100">
                <a:solidFill>
                  <a:srgbClr val="000000"/>
                </a:solidFill>
              </a:defRPr>
            </a:lvl4pPr>
            <a:lvl5pPr>
              <a:defRPr sz="11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xmlns="" id="{BD23FBFB-9113-455B-8ABB-EF8D168BFB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8375" y="200439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3900524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атовка для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6">
            <a:extLst>
              <a:ext uri="{FF2B5EF4-FFF2-40B4-BE49-F238E27FC236}">
                <a16:creationId xmlns:a16="http://schemas.microsoft.com/office/drawing/2014/main" xmlns="" id="{3FAE977E-2FF3-4512-BCA2-1CAA8FE9E9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34499" y="6412657"/>
            <a:ext cx="2743200" cy="365125"/>
          </a:xfrm>
        </p:spPr>
        <p:txBody>
          <a:bodyPr/>
          <a:lstStyle>
            <a:lvl1pPr>
              <a:defRPr sz="1100" b="1">
                <a:solidFill>
                  <a:schemeClr val="tx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0" name="Text Placeholder 2">
            <a:extLst>
              <a:ext uri="{FF2B5EF4-FFF2-40B4-BE49-F238E27FC236}">
                <a16:creationId xmlns:a16="http://schemas.microsoft.com/office/drawing/2014/main" xmlns="" id="{A7A082F6-503B-4FB5-A900-940BD170DB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38625" y="155364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1" name="Text Placeholder 3">
            <a:extLst>
              <a:ext uri="{FF2B5EF4-FFF2-40B4-BE49-F238E27FC236}">
                <a16:creationId xmlns:a16="http://schemas.microsoft.com/office/drawing/2014/main" xmlns="" id="{08D1330B-9FF2-46F8-80AE-9F1F4E70A0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238625" y="263872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xmlns="" id="{A199F748-32C1-47C2-B3DB-B8321A5DB4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38625" y="372380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93" name="Text Placeholder 5">
            <a:extLst>
              <a:ext uri="{FF2B5EF4-FFF2-40B4-BE49-F238E27FC236}">
                <a16:creationId xmlns:a16="http://schemas.microsoft.com/office/drawing/2014/main" xmlns="" id="{9C3AAEB8-FB9E-4737-BDBD-C862CE73A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38625" y="480888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94" name="Text Placeholder 6">
            <a:extLst>
              <a:ext uri="{FF2B5EF4-FFF2-40B4-BE49-F238E27FC236}">
                <a16:creationId xmlns:a16="http://schemas.microsoft.com/office/drawing/2014/main" xmlns="" id="{785C6524-B27D-4A08-A6B4-8FD379ADB4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38625" y="589396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95" name="Text Placeholder 7">
            <a:extLst>
              <a:ext uri="{FF2B5EF4-FFF2-40B4-BE49-F238E27FC236}">
                <a16:creationId xmlns:a16="http://schemas.microsoft.com/office/drawing/2014/main" xmlns="" id="{811257B2-DBA9-48FF-A342-775EB85CA7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69275" y="1553646"/>
            <a:ext cx="3327400" cy="895350"/>
          </a:xfrm>
        </p:spPr>
        <p:txBody>
          <a:bodyPr>
            <a:normAutofit/>
          </a:bodyPr>
          <a:lstStyle>
            <a:lvl1pPr marL="1714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96" name="Text Placeholder 8">
            <a:extLst>
              <a:ext uri="{FF2B5EF4-FFF2-40B4-BE49-F238E27FC236}">
                <a16:creationId xmlns:a16="http://schemas.microsoft.com/office/drawing/2014/main" xmlns="" id="{716FF647-A8D5-44E5-8D32-A9DDE22E00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69275" y="2638726"/>
            <a:ext cx="3327400" cy="895350"/>
          </a:xfrm>
        </p:spPr>
        <p:txBody>
          <a:bodyPr>
            <a:normAutofit/>
          </a:bodyPr>
          <a:lstStyle>
            <a:lvl1pPr marL="1714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97" name="Text Placeholder 9">
            <a:extLst>
              <a:ext uri="{FF2B5EF4-FFF2-40B4-BE49-F238E27FC236}">
                <a16:creationId xmlns:a16="http://schemas.microsoft.com/office/drawing/2014/main" xmlns="" id="{E06A50D8-BB2C-4E39-93E7-AB1EABA054C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169275" y="3723806"/>
            <a:ext cx="3327400" cy="895350"/>
          </a:xfrm>
        </p:spPr>
        <p:txBody>
          <a:bodyPr>
            <a:normAutofit/>
          </a:bodyPr>
          <a:lstStyle>
            <a:lvl1pPr marL="1714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98" name="Text Placeholder 10">
            <a:extLst>
              <a:ext uri="{FF2B5EF4-FFF2-40B4-BE49-F238E27FC236}">
                <a16:creationId xmlns:a16="http://schemas.microsoft.com/office/drawing/2014/main" xmlns="" id="{03674729-5801-45C4-ACFD-1E02FFFF538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9275" y="4808886"/>
            <a:ext cx="3327400" cy="895350"/>
          </a:xfrm>
        </p:spPr>
        <p:txBody>
          <a:bodyPr>
            <a:normAutofit/>
          </a:bodyPr>
          <a:lstStyle>
            <a:lvl1pPr marL="1714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99" name="Text Placeholder 11">
            <a:extLst>
              <a:ext uri="{FF2B5EF4-FFF2-40B4-BE49-F238E27FC236}">
                <a16:creationId xmlns:a16="http://schemas.microsoft.com/office/drawing/2014/main" xmlns="" id="{3BC505A5-D834-45EE-9377-6C275D617A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69275" y="5893966"/>
            <a:ext cx="3327400" cy="895350"/>
          </a:xfrm>
        </p:spPr>
        <p:txBody>
          <a:bodyPr>
            <a:normAutofit/>
          </a:bodyPr>
          <a:lstStyle>
            <a:lvl1pPr marL="171450" indent="-171450">
              <a:buClr>
                <a:schemeClr val="tx1"/>
              </a:buClr>
              <a:buFont typeface="Arial" panose="020B0604020202020204" pitchFamily="34" charset="0"/>
              <a:buChar char="•"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0" name="Text Placeholder 12">
            <a:extLst>
              <a:ext uri="{FF2B5EF4-FFF2-40B4-BE49-F238E27FC236}">
                <a16:creationId xmlns:a16="http://schemas.microsoft.com/office/drawing/2014/main" xmlns="" id="{EF547303-AB38-4EAA-9439-C969E5A1F8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7975" y="155364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1" name="Text Placeholder 13">
            <a:extLst>
              <a:ext uri="{FF2B5EF4-FFF2-40B4-BE49-F238E27FC236}">
                <a16:creationId xmlns:a16="http://schemas.microsoft.com/office/drawing/2014/main" xmlns="" id="{62EB12FC-EC72-4412-A59C-4D75E9C3459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07975" y="263872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2" name="Text Placeholder 14">
            <a:extLst>
              <a:ext uri="{FF2B5EF4-FFF2-40B4-BE49-F238E27FC236}">
                <a16:creationId xmlns:a16="http://schemas.microsoft.com/office/drawing/2014/main" xmlns="" id="{0D5D2601-D66B-4E48-A775-B9305B4CA0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07975" y="372380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3" name="Text Placeholder 15">
            <a:extLst>
              <a:ext uri="{FF2B5EF4-FFF2-40B4-BE49-F238E27FC236}">
                <a16:creationId xmlns:a16="http://schemas.microsoft.com/office/drawing/2014/main" xmlns="" id="{6132E835-F1FC-4D54-9E58-68E6F1804C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07975" y="480888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4" name="Text Placeholder 16">
            <a:extLst>
              <a:ext uri="{FF2B5EF4-FFF2-40B4-BE49-F238E27FC236}">
                <a16:creationId xmlns:a16="http://schemas.microsoft.com/office/drawing/2014/main" xmlns="" id="{28B588DE-9F90-4232-AD3E-AED361F498C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07975" y="5893966"/>
            <a:ext cx="3714750" cy="895350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3206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FFDF5ABC-2F51-4348-936E-5C87AD6348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 t="28115" b="686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xmlns="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43949" y="6334126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E651BF2-C6BE-42E0-B646-8F3DC2D7D273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xmlns="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0"/>
            <a:ext cx="10534650" cy="838199"/>
          </a:xfrm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374" y="4114801"/>
            <a:ext cx="10899775" cy="2219325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26345194-BD72-4106-8639-F2E07A52DCF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8375" y="200439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2641558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D56BED0-189E-4943-8DB6-0A9EF11C7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46982"/>
            <a:ext cx="5157787" cy="8239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E46D484-19A6-4B6B-BDF5-A6692731BB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6"/>
            <a:ext cx="12192000" cy="108175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7B947A0-6C39-4DAC-9F4E-F570EAD45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05050"/>
            <a:ext cx="5157787" cy="3884613"/>
          </a:xfrm>
        </p:spPr>
        <p:txBody>
          <a:bodyPr>
            <a:normAutofit/>
          </a:bodyPr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6858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2pPr>
            <a:lvl3pPr marL="11430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3pPr>
            <a:lvl4pPr marL="16002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4pPr>
            <a:lvl5pPr marL="20574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71E98F0-0A34-49DA-A1B6-8099465AB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246982"/>
            <a:ext cx="5183188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28B27D2-411C-4250-86F9-248A70DD2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05050"/>
            <a:ext cx="5183188" cy="3884613"/>
          </a:xfrm>
        </p:spPr>
        <p:txBody>
          <a:bodyPr>
            <a:normAutofit/>
          </a:bodyPr>
          <a:lstStyle>
            <a:lvl1pPr marL="2286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1pPr>
            <a:lvl2pPr marL="6858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2pPr>
            <a:lvl3pPr marL="11430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3pPr>
            <a:lvl4pPr marL="16002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4pPr>
            <a:lvl5pPr marL="2057400" indent="-228600"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xmlns="" id="{9C537432-E2EF-4BF1-90A7-32FD5153EA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CDC7F13-FC8B-4B9A-A91F-FCEC132DED60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1885950" algn="l"/>
              </a:tabLst>
            </a:pPr>
            <a:endParaRPr lang="ru-RU" dirty="0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xmlns="" id="{F96892C9-3AB1-475D-812F-6012186E2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0"/>
            <a:ext cx="10534650" cy="838199"/>
          </a:xfrm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xmlns="" id="{8E643017-68A8-4D7A-A149-A31F01702C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8375" y="200439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458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лонка и баб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B521EB3-2623-4D19-8CFB-BC2369EED6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6"/>
            <a:ext cx="12192000" cy="1081754"/>
          </a:xfrm>
          <a:prstGeom prst="rect">
            <a:avLst/>
          </a:prstGeom>
        </p:spPr>
      </p:pic>
      <p:sp>
        <p:nvSpPr>
          <p:cNvPr id="12" name="Скругленный прямоугольник 33">
            <a:extLst>
              <a:ext uri="{FF2B5EF4-FFF2-40B4-BE49-F238E27FC236}">
                <a16:creationId xmlns:a16="http://schemas.microsoft.com/office/drawing/2014/main" xmlns="" id="{9A409869-6018-47A6-B49B-23C2F6540AAB}"/>
              </a:ext>
            </a:extLst>
          </p:cNvPr>
          <p:cNvSpPr/>
          <p:nvPr userDrawn="1"/>
        </p:nvSpPr>
        <p:spPr>
          <a:xfrm>
            <a:off x="7866063" y="1098097"/>
            <a:ext cx="5117407" cy="4865007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7" rIns="68574" bIns="34287" rtlCol="0" anchor="ctr"/>
          <a:lstStyle/>
          <a:p>
            <a:pPr algn="ctr" defTabSz="685751">
              <a:defRPr/>
            </a:pPr>
            <a:endParaRPr lang="ru-RU" sz="1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96F51D3-1D48-4B4F-831E-26FFA425D4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974BFB6-1DD5-4B25-927C-CD7D7A1E7EF8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xmlns="" id="{DD9EF67E-4F30-4336-935D-9CEC43D4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0"/>
            <a:ext cx="10534650" cy="838199"/>
          </a:xfrm>
        </p:spPr>
        <p:txBody>
          <a:bodyPr anchor="ctr">
            <a:normAutofit/>
          </a:bodyPr>
          <a:lstStyle>
            <a:lvl1pPr>
              <a:defRPr sz="24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endParaRPr lang="ru-RU" dirty="0"/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xmlns="" id="{A21A71B5-7B65-4C24-9580-57E6AA1488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1550" y="1323975"/>
            <a:ext cx="6300107" cy="4524829"/>
          </a:xfrm>
        </p:spPr>
        <p:txBody>
          <a:bodyPr>
            <a:normAutofit/>
          </a:bodyPr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8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2pPr>
            <a:lvl3pPr marL="11430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xmlns="" id="{9B48F3C9-23C7-41D2-9897-A3F464FE3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23812" y="2134067"/>
            <a:ext cx="3441699" cy="3369582"/>
          </a:xfrm>
        </p:spPr>
        <p:txBody>
          <a:bodyPr>
            <a:normAutofit/>
          </a:bodyPr>
          <a:lstStyle>
            <a:lvl1pPr marL="228600" indent="-228600">
              <a:spcBef>
                <a:spcPts val="0"/>
              </a:spcBef>
              <a:spcAft>
                <a:spcPts val="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>
                <a:solidFill>
                  <a:srgbClr val="000000"/>
                </a:solidFill>
              </a:defRPr>
            </a:lvl1pPr>
            <a:lvl2pPr marL="6858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2pPr>
            <a:lvl3pPr marL="11430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3pPr>
            <a:lvl4pPr marL="16002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</a:defRPr>
            </a:lvl5pPr>
          </a:lstStyle>
          <a:p>
            <a:pPr lvl="0"/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215A7B60-5AB2-4827-A7D4-D25E15A6A8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3811" y="1302669"/>
            <a:ext cx="3441700" cy="571500"/>
          </a:xfrm>
        </p:spPr>
        <p:txBody>
          <a:bodyPr anchor="ctr"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xmlns="" id="{A3BF2925-A944-4DEF-BDE1-1973DF8BFA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8375" y="200439"/>
            <a:ext cx="429076" cy="43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7217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Пустой слайд с подва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CDF2037-6562-4039-80B1-04012E84ED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3000" contrast="18000"/>
                    </a14:imgEffect>
                  </a14:imgLayer>
                </a14:imgProps>
              </a:ext>
            </a:extLst>
          </a:blip>
          <a:srcRect l="32442"/>
          <a:stretch/>
        </p:blipFill>
        <p:spPr>
          <a:xfrm>
            <a:off x="0" y="5776246"/>
            <a:ext cx="12192000" cy="10817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CC1A73-63C3-4376-B0A7-A4532D75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xmlns="" id="{F89B92AE-557D-452C-87E8-14E80D823F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0032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1"/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35820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C4D6B36-8DA3-4C7E-B61C-5AB9FF8291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455724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CA335-37F7-42C7-872A-92C3D7072F8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4479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1" r:id="rId3"/>
    <p:sldLayoutId id="2147483650" r:id="rId4"/>
    <p:sldLayoutId id="2147483658" r:id="rId5"/>
    <p:sldLayoutId id="2147483660" r:id="rId6"/>
    <p:sldLayoutId id="2147483661" r:id="rId7"/>
    <p:sldLayoutId id="2147483659" r:id="rId8"/>
    <p:sldLayoutId id="2147483653" r:id="rId9"/>
    <p:sldLayoutId id="2147483652" r:id="rId10"/>
    <p:sldLayoutId id="2147483654" r:id="rId11"/>
    <p:sldLayoutId id="2147483655" r:id="rId12"/>
    <p:sldLayoutId id="214748366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11" Type="http://schemas.openxmlformats.org/officeDocument/2006/relationships/image" Target="../media/image15.pn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10.sv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7.png"/><Relationship Id="rId7" Type="http://schemas.openxmlformats.org/officeDocument/2006/relationships/image" Target="../media/image22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68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10" Type="http://schemas.openxmlformats.org/officeDocument/2006/relationships/image" Target="../media/image21.png"/><Relationship Id="rId9" Type="http://schemas.openxmlformats.org/officeDocument/2006/relationships/image" Target="../media/image17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2">
            <a:extLst>
              <a:ext uri="{FF2B5EF4-FFF2-40B4-BE49-F238E27FC236}">
                <a16:creationId xmlns:a16="http://schemas.microsoft.com/office/drawing/2014/main" xmlns="" id="{009AB666-0222-4717-9E13-4201CD4DB5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62" r="3286" b="1"/>
          <a:stretch/>
        </p:blipFill>
        <p:spPr>
          <a:xfrm>
            <a:off x="965200" y="0"/>
            <a:ext cx="11226800" cy="6858000"/>
          </a:xfrm>
          <a:prstGeom prst="rect">
            <a:avLst/>
          </a:prstGeom>
        </p:spPr>
      </p:pic>
      <p:graphicFrame>
        <p:nvGraphicFramePr>
          <p:cNvPr id="3" name="Object 2" hidden="1"/>
          <p:cNvGraphicFramePr>
            <a:graphicFrameLocks noChangeAspect="1"/>
          </p:cNvGraphicFramePr>
          <p:nvPr/>
        </p:nvGraphicFramePr>
        <p:xfrm>
          <a:off x="1957" y="1595"/>
          <a:ext cx="1955" cy="1588"/>
        </p:xfrm>
        <a:graphic>
          <a:graphicData uri="http://schemas.openxmlformats.org/presentationml/2006/ole">
            <p:oleObj spid="_x0000_s1026" name="think-cell Slide" r:id="rId5" imgW="360" imgH="360" progId="">
              <p:embed/>
            </p:oleObj>
          </a:graphicData>
        </a:graphic>
      </p:graphicFrame>
      <p:sp>
        <p:nvSpPr>
          <p:cNvPr id="6" name="Подзаголовок 4">
            <a:extLst>
              <a:ext uri="{FF2B5EF4-FFF2-40B4-BE49-F238E27FC236}">
                <a16:creationId xmlns:a16="http://schemas.microsoft.com/office/drawing/2014/main" xmlns="" id="{6606CED7-1700-A14B-9EC7-E137772CA85D}"/>
              </a:ext>
            </a:extLst>
          </p:cNvPr>
          <p:cNvSpPr txBox="1">
            <a:spLocks/>
          </p:cNvSpPr>
          <p:nvPr/>
        </p:nvSpPr>
        <p:spPr>
          <a:xfrm>
            <a:off x="355600" y="2175852"/>
            <a:ext cx="6151930" cy="1104328"/>
          </a:xfrm>
        </p:spPr>
        <p:txBody>
          <a:bodyPr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667" b="1" dirty="0" smtClean="0">
                <a:solidFill>
                  <a:srgbClr val="39505E"/>
                </a:solidFill>
                <a:cs typeface="Arial" panose="020B0604020202020204" pitchFamily="34" charset="0"/>
              </a:rPr>
              <a:t>Предоставление сведений, содержащихся в Едином государственном реестре недвижимости</a:t>
            </a:r>
            <a:endParaRPr lang="ru-RU" sz="2667" b="1" dirty="0">
              <a:solidFill>
                <a:srgbClr val="39505E"/>
              </a:solidFill>
              <a:cs typeface="Arial" panose="020B0604020202020204" pitchFamily="34" charset="0"/>
            </a:endParaRPr>
          </a:p>
        </p:txBody>
      </p:sp>
      <p:sp>
        <p:nvSpPr>
          <p:cNvPr id="8" name="Подзаголовок 4">
            <a:extLst>
              <a:ext uri="{FF2B5EF4-FFF2-40B4-BE49-F238E27FC236}">
                <a16:creationId xmlns:a16="http://schemas.microsoft.com/office/drawing/2014/main" xmlns="" id="{6606CED7-1700-A14B-9EC7-E137772CA85D}"/>
              </a:ext>
            </a:extLst>
          </p:cNvPr>
          <p:cNvSpPr txBox="1">
            <a:spLocks/>
          </p:cNvSpPr>
          <p:nvPr/>
        </p:nvSpPr>
        <p:spPr>
          <a:xfrm>
            <a:off x="458037" y="1080714"/>
            <a:ext cx="6004291" cy="3412047"/>
          </a:xfrm>
        </p:spPr>
        <p:txBody>
          <a:bodyPr lIns="65273" tIns="32641" rIns="65273" bIns="32641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3600" b="1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54D9C79-BFE9-4041-8C56-9751DED1C2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1721" y="0"/>
            <a:ext cx="6470589" cy="6858000"/>
          </a:xfrm>
          <a:prstGeom prst="rect">
            <a:avLst/>
          </a:prstGeom>
        </p:spPr>
      </p:pic>
      <p:pic>
        <p:nvPicPr>
          <p:cNvPr id="14" name="Graphic 8">
            <a:extLst>
              <a:ext uri="{FF2B5EF4-FFF2-40B4-BE49-F238E27FC236}">
                <a16:creationId xmlns:a16="http://schemas.microsoft.com/office/drawing/2014/main" xmlns="" id="{D63BB6CE-DE97-431A-AEF9-547E73110F9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/>
        </p:blipFill>
        <p:spPr>
          <a:xfrm>
            <a:off x="7405455" y="1480906"/>
            <a:ext cx="3859200" cy="38592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71005" y="4216578"/>
            <a:ext cx="4403770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39505E"/>
                </a:solidFill>
                <a:cs typeface="Arial" panose="020B0604020202020204" pitchFamily="34" charset="0"/>
              </a:rPr>
              <a:t>Якимов Сергей Юрьевич</a:t>
            </a:r>
            <a:endParaRPr lang="ru-RU" sz="1600" b="1" dirty="0">
              <a:solidFill>
                <a:srgbClr val="39505E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1100" dirty="0" smtClean="0">
                <a:solidFill>
                  <a:srgbClr val="39505E"/>
                </a:solidFill>
                <a:cs typeface="Arial" panose="020B0604020202020204" pitchFamily="34" charset="0"/>
              </a:rPr>
              <a:t>Директор филиала ППК «Роскадастр» по Республике Марий Эл</a:t>
            </a:r>
            <a:endParaRPr lang="ru-RU" sz="1100" dirty="0">
              <a:solidFill>
                <a:srgbClr val="39505E"/>
              </a:solidFill>
              <a:cs typeface="Arial" panose="020B0604020202020204" pitchFamily="34" charset="0"/>
            </a:endParaRPr>
          </a:p>
        </p:txBody>
      </p:sp>
      <p:sp>
        <p:nvSpPr>
          <p:cNvPr id="17" name="Подзаголовок 4">
            <a:extLst>
              <a:ext uri="{FF2B5EF4-FFF2-40B4-BE49-F238E27FC236}">
                <a16:creationId xmlns:a16="http://schemas.microsoft.com/office/drawing/2014/main" xmlns="" id="{6606CED7-1700-A14B-9EC7-E137772CA85D}"/>
              </a:ext>
            </a:extLst>
          </p:cNvPr>
          <p:cNvSpPr txBox="1">
            <a:spLocks/>
          </p:cNvSpPr>
          <p:nvPr/>
        </p:nvSpPr>
        <p:spPr>
          <a:xfrm>
            <a:off x="668229" y="5215075"/>
            <a:ext cx="5583907" cy="601525"/>
          </a:xfrm>
        </p:spPr>
        <p:txBody>
          <a:bodyPr lIns="0" tIns="0" rIns="0" bIns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ru-RU" sz="1050" b="1" dirty="0">
              <a:solidFill>
                <a:srgbClr val="39505E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ru-RU" sz="1400" b="1" dirty="0" smtClean="0">
                <a:solidFill>
                  <a:srgbClr val="39505E"/>
                </a:solidFill>
                <a:cs typeface="Arial" panose="020B0604020202020204" pitchFamily="34" charset="0"/>
              </a:rPr>
              <a:t>Нуржауова Ирина Валерьевна</a:t>
            </a:r>
            <a:endParaRPr lang="ru-RU" sz="1400" b="1" dirty="0">
              <a:solidFill>
                <a:srgbClr val="39505E"/>
              </a:solidFill>
              <a:cs typeface="Arial" panose="020B0604020202020204" pitchFamily="34" charset="0"/>
            </a:endParaRPr>
          </a:p>
          <a:p>
            <a:pPr algn="ctr" defTabSz="465659"/>
            <a:r>
              <a:rPr lang="ru-RU" sz="1000" dirty="0" smtClean="0">
                <a:solidFill>
                  <a:srgbClr val="39505E"/>
                </a:solidFill>
                <a:cs typeface="Arial" panose="020B0604020202020204" pitchFamily="34" charset="0"/>
              </a:rPr>
              <a:t>Начальник отдела подготовки сведений </a:t>
            </a:r>
          </a:p>
          <a:p>
            <a:pPr algn="ctr" defTabSz="465659"/>
            <a:r>
              <a:rPr lang="ru-RU" sz="1000" dirty="0" smtClean="0">
                <a:solidFill>
                  <a:srgbClr val="39505E"/>
                </a:solidFill>
                <a:cs typeface="Arial" panose="020B0604020202020204" pitchFamily="34" charset="0"/>
              </a:rPr>
              <a:t>филиала ППК «Роскадастр» по Республике Марий Эл</a:t>
            </a:r>
            <a:endParaRPr lang="ru-RU" sz="1000" dirty="0">
              <a:solidFill>
                <a:srgbClr val="39505E"/>
              </a:solidFill>
              <a:cs typeface="Arial" panose="020B0604020202020204" pitchFamily="34" charset="0"/>
            </a:endParaRPr>
          </a:p>
        </p:txBody>
      </p:sp>
      <p:cxnSp>
        <p:nvCxnSpPr>
          <p:cNvPr id="19" name="Прямая соединительная линия 18"/>
          <p:cNvCxnSpPr>
            <a:cxnSpLocks/>
          </p:cNvCxnSpPr>
          <p:nvPr/>
        </p:nvCxnSpPr>
        <p:spPr>
          <a:xfrm>
            <a:off x="678112" y="4931809"/>
            <a:ext cx="55387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row: Chevron 12">
            <a:extLst>
              <a:ext uri="{FF2B5EF4-FFF2-40B4-BE49-F238E27FC236}">
                <a16:creationId xmlns:a16="http://schemas.microsoft.com/office/drawing/2014/main" xmlns="" id="{D846F02E-E52C-F33E-6552-CC4632C022DD}"/>
              </a:ext>
            </a:extLst>
          </p:cNvPr>
          <p:cNvSpPr/>
          <p:nvPr/>
        </p:nvSpPr>
        <p:spPr>
          <a:xfrm>
            <a:off x="2671592" y="5229405"/>
            <a:ext cx="1323181" cy="181305"/>
          </a:xfrm>
          <a:prstGeom prst="roundRect">
            <a:avLst>
              <a:gd name="adj" fmla="val 15491"/>
            </a:avLst>
          </a:prstGeom>
          <a:solidFill>
            <a:srgbClr val="00CC99"/>
          </a:solidFill>
          <a:ln w="349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13395" tIns="56698" rIns="113395" bIns="566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33947"/>
            <a:r>
              <a:rPr lang="ru-RU" sz="1000" b="1" dirty="0" smtClean="0">
                <a:solidFill>
                  <a:schemeClr val="bg1"/>
                </a:solidFill>
              </a:rPr>
              <a:t>СОДОКЛАДЧИК</a:t>
            </a:r>
            <a:endParaRPr lang="ru-RU" sz="1000" b="1" kern="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8239AD1-6BFE-CB4B-B37E-9F86FBD39B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4506" y="1480906"/>
            <a:ext cx="3859200" cy="3859200"/>
          </a:xfrm>
          <a:prstGeom prst="rect">
            <a:avLst/>
          </a:prstGeom>
        </p:spPr>
      </p:pic>
      <p:sp>
        <p:nvSpPr>
          <p:cNvPr id="22" name="Arrow: Chevron 12">
            <a:extLst>
              <a:ext uri="{FF2B5EF4-FFF2-40B4-BE49-F238E27FC236}">
                <a16:creationId xmlns:a16="http://schemas.microsoft.com/office/drawing/2014/main" xmlns="" id="{D846F02E-E52C-F33E-6552-CC4632C022DD}"/>
              </a:ext>
            </a:extLst>
          </p:cNvPr>
          <p:cNvSpPr/>
          <p:nvPr/>
        </p:nvSpPr>
        <p:spPr>
          <a:xfrm>
            <a:off x="2696992" y="3955406"/>
            <a:ext cx="1323181" cy="181305"/>
          </a:xfrm>
          <a:prstGeom prst="roundRect">
            <a:avLst>
              <a:gd name="adj" fmla="val 15491"/>
            </a:avLst>
          </a:prstGeom>
          <a:solidFill>
            <a:srgbClr val="00CC99"/>
          </a:solidFill>
          <a:ln w="349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13395" tIns="56698" rIns="113395" bIns="5669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133947"/>
            <a:r>
              <a:rPr lang="ru-RU" sz="1000" b="1" dirty="0">
                <a:solidFill>
                  <a:schemeClr val="bg1"/>
                </a:solidFill>
              </a:rPr>
              <a:t>ДОКЛАДЧИК</a:t>
            </a:r>
            <a:endParaRPr lang="ru-RU" sz="1000" b="1" kern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8130" y="513834"/>
            <a:ext cx="638397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88FFB"/>
                </a:solidFill>
                <a:cs typeface="Arial" panose="020B0604020202020204" pitchFamily="34" charset="0"/>
              </a:rPr>
              <a:t>ПУБЛИЧНО-ПРАВОВАЯ КОМПАНИЯ «РОСКАДАСТР»</a:t>
            </a:r>
            <a:endParaRPr lang="ru-RU" sz="2800" b="1" dirty="0">
              <a:solidFill>
                <a:srgbClr val="188FFB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1500" y="3512235"/>
            <a:ext cx="5778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39505E"/>
                </a:solidFill>
                <a:cs typeface="Arial" panose="020B0604020202020204" pitchFamily="34" charset="0"/>
              </a:rPr>
              <a:t>_________________________________________________</a:t>
            </a:r>
            <a:endParaRPr lang="ru-RU" sz="1600" dirty="0">
              <a:solidFill>
                <a:srgbClr val="39505E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786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2"/>
          <a:srcRect r="67866"/>
          <a:stretch>
            <a:fillRect/>
          </a:stretch>
        </p:blipFill>
        <p:spPr bwMode="auto">
          <a:xfrm>
            <a:off x="368299" y="241300"/>
            <a:ext cx="1778001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97100" y="381000"/>
            <a:ext cx="9398000" cy="8382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/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200" b="1" cap="all" dirty="0" smtClean="0">
                <a:solidFill>
                  <a:schemeClr val="tx2"/>
                </a:solidFill>
              </a:rPr>
              <a:t>Предоставление сведений из ЕГРН </a:t>
            </a:r>
            <a:r>
              <a:rPr lang="ru-RU" sz="2200" b="1" cap="all" dirty="0" smtClean="0">
                <a:solidFill>
                  <a:schemeClr val="tx2"/>
                </a:solidFill>
              </a:rPr>
              <a:t/>
            </a:r>
            <a:br>
              <a:rPr lang="ru-RU" sz="2200" b="1" cap="all" dirty="0" smtClean="0">
                <a:solidFill>
                  <a:schemeClr val="tx2"/>
                </a:solidFill>
              </a:rPr>
            </a:br>
            <a:r>
              <a:rPr lang="ru-RU" sz="2200" b="1" cap="all" dirty="0" smtClean="0">
                <a:solidFill>
                  <a:schemeClr val="tx2"/>
                </a:solidFill>
              </a:rPr>
              <a:t>органам </a:t>
            </a:r>
            <a:r>
              <a:rPr lang="ru-RU" sz="2200" b="1" cap="all" dirty="0" smtClean="0">
                <a:solidFill>
                  <a:schemeClr val="tx2"/>
                </a:solidFill>
              </a:rPr>
              <a:t>государственной власти </a:t>
            </a:r>
            <a:r>
              <a:rPr lang="ru-RU" sz="2200" b="1" cap="all" dirty="0" smtClean="0">
                <a:solidFill>
                  <a:schemeClr val="tx2"/>
                </a:solidFill>
              </a:rPr>
              <a:t/>
            </a:r>
            <a:br>
              <a:rPr lang="ru-RU" sz="2200" b="1" cap="all" dirty="0" smtClean="0">
                <a:solidFill>
                  <a:schemeClr val="tx2"/>
                </a:solidFill>
              </a:rPr>
            </a:br>
            <a:r>
              <a:rPr lang="ru-RU" sz="2200" b="1" cap="all" dirty="0" smtClean="0">
                <a:solidFill>
                  <a:schemeClr val="tx2"/>
                </a:solidFill>
              </a:rPr>
              <a:t>и </a:t>
            </a:r>
            <a:r>
              <a:rPr lang="ru-RU" sz="2200" b="1" cap="all" dirty="0" smtClean="0">
                <a:solidFill>
                  <a:schemeClr val="tx2"/>
                </a:solidFill>
              </a:rPr>
              <a:t>органам местного самоуправления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15" name="Graphic 17">
            <a:extLst>
              <a:ext uri="{FF2B5EF4-FFF2-40B4-BE49-F238E27FC236}">
                <a16:creationId xmlns:a16="http://schemas.microsoft.com/office/drawing/2014/main" xmlns="" id="{2DAE7453-F758-4B8C-8CE5-7125E2644C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935788" y="4374096"/>
            <a:ext cx="208881" cy="216000"/>
          </a:xfrm>
          <a:prstGeom prst="rect">
            <a:avLst/>
          </a:prstGeom>
        </p:spPr>
      </p:pic>
      <p:sp>
        <p:nvSpPr>
          <p:cNvPr id="16" name="Скругленный прямоугольник 33">
            <a:extLst>
              <a:ext uri="{FF2B5EF4-FFF2-40B4-BE49-F238E27FC236}">
                <a16:creationId xmlns:a16="http://schemas.microsoft.com/office/drawing/2014/main" xmlns="" id="{1CEE9853-0C33-4A8C-9030-C7F980E0CBD7}"/>
              </a:ext>
            </a:extLst>
          </p:cNvPr>
          <p:cNvSpPr/>
          <p:nvPr/>
        </p:nvSpPr>
        <p:spPr>
          <a:xfrm>
            <a:off x="1422400" y="2908300"/>
            <a:ext cx="9779000" cy="2908300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7" rIns="68574" bIns="34287" rtlCol="0" anchor="ctr"/>
          <a:lstStyle/>
          <a:p>
            <a:pPr algn="ctr" defTabSz="685751">
              <a:defRPr/>
            </a:pPr>
            <a:endParaRPr lang="ru-RU" sz="1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133600" y="3200400"/>
            <a:ext cx="8636000" cy="1018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запрашивают и получают сведения, содержащиеся в ЕГРН, только в электронной форме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pPr algn="just">
              <a:lnSpc>
                <a:spcPct val="90000"/>
              </a:lnSpc>
            </a:pPr>
            <a:endParaRPr lang="ru-RU" dirty="0" smtClean="0"/>
          </a:p>
        </p:txBody>
      </p:sp>
      <p:sp>
        <p:nvSpPr>
          <p:cNvPr id="21" name="Прямоугольник 20"/>
          <p:cNvSpPr/>
          <p:nvPr/>
        </p:nvSpPr>
        <p:spPr>
          <a:xfrm>
            <a:off x="2095500" y="4140200"/>
            <a:ext cx="8864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не могут запрашивать копии документов, на основании которых </a:t>
            </a:r>
          </a:p>
          <a:p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сведения внесены в ЕГРН (за исключением случаев, когда они  являются правообладателями ОН, а также в случае, когда  государственная  собственность на ЗУ не разграничена).</a:t>
            </a:r>
            <a:endParaRPr lang="ru-RU" sz="2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Скругленный прямоугольник 33">
            <a:extLst>
              <a:ext uri="{FF2B5EF4-FFF2-40B4-BE49-F238E27FC236}">
                <a16:creationId xmlns:a16="http://schemas.microsoft.com/office/drawing/2014/main" xmlns="" id="{EFFEE2D6-DE93-43B7-A108-90944A39A925}"/>
              </a:ext>
            </a:extLst>
          </p:cNvPr>
          <p:cNvSpPr/>
          <p:nvPr/>
        </p:nvSpPr>
        <p:spPr>
          <a:xfrm>
            <a:off x="1397000" y="1473200"/>
            <a:ext cx="9817100" cy="1231901"/>
          </a:xfrm>
          <a:prstGeom prst="round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4" tIns="34287" rIns="68574" bIns="34287" rtlCol="0" anchor="ctr"/>
          <a:lstStyle/>
          <a:p>
            <a:pPr algn="ctr" defTabSz="685751">
              <a:defRPr/>
            </a:pPr>
            <a:endParaRPr lang="ru-RU" sz="1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905000" y="1219201"/>
            <a:ext cx="9055100" cy="1511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</a:rPr>
              <a:t>С 1 января 2023 года органы государственной власти </a:t>
            </a:r>
          </a:p>
          <a:p>
            <a:pPr algn="ctr"/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</a:rPr>
              <a:t>и органы местного самоуправления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pPr algn="just">
              <a:lnSpc>
                <a:spcPct val="90000"/>
              </a:lnSpc>
            </a:pPr>
            <a:endParaRPr lang="ru-RU" dirty="0" smtClean="0"/>
          </a:p>
        </p:txBody>
      </p:sp>
      <p:pic>
        <p:nvPicPr>
          <p:cNvPr id="24" name="Graphic 13">
            <a:extLst>
              <a:ext uri="{FF2B5EF4-FFF2-40B4-BE49-F238E27FC236}">
                <a16:creationId xmlns:a16="http://schemas.microsoft.com/office/drawing/2014/main" xmlns="" id="{1643EFC9-A378-4997-ADBB-09DD8914A6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11110" y="3351365"/>
            <a:ext cx="208881" cy="216000"/>
          </a:xfrm>
          <a:prstGeom prst="rect">
            <a:avLst/>
          </a:prstGeom>
        </p:spPr>
      </p:pic>
      <p:pic>
        <p:nvPicPr>
          <p:cNvPr id="25" name="Graphic 13">
            <a:extLst>
              <a:ext uri="{FF2B5EF4-FFF2-40B4-BE49-F238E27FC236}">
                <a16:creationId xmlns:a16="http://schemas.microsoft.com/office/drawing/2014/main" xmlns="" id="{1643EFC9-A378-4997-ADBB-09DD8914A6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14500" y="4254407"/>
            <a:ext cx="208875" cy="215994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11727712" y="6517760"/>
            <a:ext cx="464288" cy="329609"/>
          </a:xfrm>
          <a:prstGeom prst="rect">
            <a:avLst/>
          </a:prstGeom>
          <a:solidFill>
            <a:srgbClr val="3399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54" tIns="45477" rIns="90954" bIns="45477" rtlCol="0" anchor="ctr"/>
          <a:lstStyle/>
          <a:p>
            <a:pPr algn="ctr"/>
            <a:r>
              <a:rPr lang="ru-RU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2</a:t>
            </a:r>
            <a:endParaRPr lang="ru-RU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17500"/>
            <a:ext cx="9194800" cy="630866"/>
          </a:xfrm>
        </p:spPr>
        <p:txBody>
          <a:bodyPr>
            <a:noAutofit/>
          </a:bodyPr>
          <a:lstStyle/>
          <a:p>
            <a:r>
              <a:rPr lang="ru-RU" sz="2200" b="1" cap="all" dirty="0" smtClean="0">
                <a:solidFill>
                  <a:schemeClr val="tx2"/>
                </a:solidFill>
              </a:rPr>
              <a:t>Получение персональных данных из ЕГРН </a:t>
            </a:r>
            <a:br>
              <a:rPr lang="ru-RU" sz="2200" b="1" cap="all" dirty="0" smtClean="0">
                <a:solidFill>
                  <a:schemeClr val="tx2"/>
                </a:solidFill>
              </a:rPr>
            </a:br>
            <a:r>
              <a:rPr lang="ru-RU" sz="2200" b="1" cap="all" dirty="0" smtClean="0">
                <a:solidFill>
                  <a:schemeClr val="tx2"/>
                </a:solidFill>
              </a:rPr>
              <a:t>(ФЗ от 14.07.2022 № 266)</a:t>
            </a:r>
            <a:endParaRPr lang="ru-RU" sz="2200" cap="all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727712" y="6517760"/>
            <a:ext cx="464288" cy="329609"/>
          </a:xfrm>
          <a:prstGeom prst="rect">
            <a:avLst/>
          </a:prstGeom>
          <a:solidFill>
            <a:srgbClr val="3399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54" tIns="45477" rIns="90954" bIns="45477" rtlCol="0" anchor="ctr"/>
          <a:lstStyle/>
          <a:p>
            <a:pPr algn="ctr"/>
            <a:r>
              <a:rPr lang="ru-RU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3</a:t>
            </a:r>
            <a:endParaRPr lang="ru-RU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3900" y="1066800"/>
            <a:ext cx="11042530" cy="228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С 1 марта 2023 года персональные данные предоставляются только с </a:t>
            </a:r>
            <a:r>
              <a:rPr lang="ru-RU" sz="1600" b="1" u="sng" dirty="0" smtClean="0">
                <a:solidFill>
                  <a:schemeClr val="bg2">
                    <a:lumMod val="25000"/>
                  </a:schemeClr>
                </a:solidFill>
              </a:rPr>
              <a:t>согласия</a:t>
            </a: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 владельца объекта недвижимости или лица, в пользу которого зарегистрированы ограничения права или обременения объекта недвижимости (при наличии в ЕГРН записи о возможности предоставления персональных данных </a:t>
            </a:r>
          </a:p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третьим лицам).</a:t>
            </a:r>
            <a:b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Независимо от наличия в ЕГРН соответствующей записи персональные данные предоставляются лицам, перечисленным в частях 13, 14, 14.1, 16.2 статьи 62, части 6 статьи 36.3 Федерального закона от 13.07.2015</a:t>
            </a:r>
          </a:p>
          <a:p>
            <a:pPr algn="ctr">
              <a:lnSpc>
                <a:spcPct val="90000"/>
              </a:lnSpc>
            </a:pPr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 № 218-ФЗ «О государственной регистрации недвижимости»: </a:t>
            </a:r>
          </a:p>
          <a:p>
            <a:pPr algn="just">
              <a:lnSpc>
                <a:spcPct val="90000"/>
              </a:lnSpc>
            </a:pPr>
            <a:endParaRPr lang="ru-RU" dirty="0" smtClean="0"/>
          </a:p>
          <a:p>
            <a:pPr algn="just">
              <a:lnSpc>
                <a:spcPct val="90000"/>
              </a:lnSpc>
            </a:pPr>
            <a:endParaRPr lang="ru-RU" dirty="0" smtClean="0"/>
          </a:p>
        </p:txBody>
      </p:sp>
      <p:pic>
        <p:nvPicPr>
          <p:cNvPr id="11" name="Рисунок 1"/>
          <p:cNvPicPr>
            <a:picLocks noChangeAspect="1" noChangeArrowheads="1"/>
          </p:cNvPicPr>
          <p:nvPr/>
        </p:nvPicPr>
        <p:blipFill>
          <a:blip r:embed="rId2"/>
          <a:srcRect r="67866"/>
          <a:stretch>
            <a:fillRect/>
          </a:stretch>
        </p:blipFill>
        <p:spPr bwMode="auto">
          <a:xfrm>
            <a:off x="431799" y="152400"/>
            <a:ext cx="1778001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028700" y="3543300"/>
            <a:ext cx="5105400" cy="2527300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Скругленный прямоугольник 15"/>
          <p:cNvSpPr/>
          <p:nvPr/>
        </p:nvSpPr>
        <p:spPr>
          <a:xfrm>
            <a:off x="6311900" y="3543300"/>
            <a:ext cx="5080000" cy="2540000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079500" y="3367928"/>
            <a:ext cx="5105400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правообладатели (их законные представители);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лица по нотариально</a:t>
            </a:r>
            <a:r>
              <a:rPr kumimoji="0" lang="ru-RU" sz="1500" b="0" i="0" u="none" strike="noStrike" cap="none" normalizeH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у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достоверенной доверенности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от правообладателя;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наследники;</a:t>
            </a:r>
            <a:b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- арбитражный управляющий;</a:t>
            </a:r>
            <a:b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- залогодержатель;</a:t>
            </a:r>
            <a:b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- нотариусы;</a:t>
            </a:r>
            <a:b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- руководители, заместители руководителей</a:t>
            </a:r>
            <a:r>
              <a:rPr kumimoji="0" lang="ru-RU" sz="1500" b="0" i="0" u="none" strike="noStrike" cap="none" normalizeH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ОГВ,ОМС;</a:t>
            </a:r>
            <a:endParaRPr kumimoji="0" lang="ru-RU" sz="15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суды</a:t>
            </a:r>
            <a:r>
              <a:rPr kumimoji="0" lang="ru-RU" sz="15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, правоохранительные органы;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иные (ч.13 ст. 62 218-ФЗ)</a:t>
            </a: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6375400" y="3058705"/>
            <a:ext cx="5384800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500" dirty="0" smtClean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1500" dirty="0" smtClean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супруг владельца недвижимости;</a:t>
            </a:r>
            <a:b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</a:b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совладельцы;</a:t>
            </a:r>
            <a:b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</a:b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арендаторы и арендодатели недвижимости; </a:t>
            </a:r>
            <a:b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</a:b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обладатели частного или публичного сервитута;</a:t>
            </a:r>
            <a:b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</a:b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собственники недвижимости, чей объект расположен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на </a:t>
            </a: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чужой земле;</a:t>
            </a:r>
            <a:b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</a:b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собственники смежного участка;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  <a:t> кадастровые инженеры (+ адреса правообладателей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</a:rPr>
              <a:t>  при наличии таких сведений в ЕГРН);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- иные (ч. 6 ст. 36.3  218-ФЗ)</a:t>
            </a:r>
            <a:r>
              <a:rPr lang="ru-RU" sz="1400" dirty="0" smtClean="0">
                <a:cs typeface="Times New Roman" pitchFamily="18" charset="0"/>
              </a:rPr>
              <a:t/>
            </a:r>
            <a:br>
              <a:rPr lang="ru-RU" sz="1400" dirty="0" smtClean="0">
                <a:cs typeface="Times New Roman" pitchFamily="18" charset="0"/>
              </a:rPr>
            </a:b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  <p:sp>
        <p:nvSpPr>
          <p:cNvPr id="34" name="Rectangle: Rounded Corners 29">
            <a:extLst>
              <a:ext uri="{FF2B5EF4-FFF2-40B4-BE49-F238E27FC236}">
                <a16:creationId xmlns:a16="http://schemas.microsoft.com/office/drawing/2014/main" xmlns="" id="{7CF3F32E-C50A-4225-A8BE-C9BB2BA79685}"/>
              </a:ext>
            </a:extLst>
          </p:cNvPr>
          <p:cNvSpPr/>
          <p:nvPr/>
        </p:nvSpPr>
        <p:spPr>
          <a:xfrm>
            <a:off x="7226300" y="2971800"/>
            <a:ext cx="3162300" cy="3683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Rectangle: Rounded Corners 29">
            <a:extLst>
              <a:ext uri="{FF2B5EF4-FFF2-40B4-BE49-F238E27FC236}">
                <a16:creationId xmlns:a16="http://schemas.microsoft.com/office/drawing/2014/main" xmlns="" id="{7CF3F32E-C50A-4225-A8BE-C9BB2BA79685}"/>
              </a:ext>
            </a:extLst>
          </p:cNvPr>
          <p:cNvSpPr/>
          <p:nvPr/>
        </p:nvSpPr>
        <p:spPr>
          <a:xfrm>
            <a:off x="1917700" y="2959100"/>
            <a:ext cx="3187700" cy="381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917700" y="2971801"/>
            <a:ext cx="31623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u="sng" dirty="0" smtClean="0">
                <a:solidFill>
                  <a:schemeClr val="bg2">
                    <a:lumMod val="25000"/>
                  </a:schemeClr>
                </a:solidFill>
              </a:rPr>
              <a:t>Полные персональные данные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Rectangle 9"/>
          <p:cNvSpPr>
            <a:spLocks noChangeArrowheads="1"/>
          </p:cNvSpPr>
          <p:nvPr/>
        </p:nvSpPr>
        <p:spPr bwMode="auto">
          <a:xfrm>
            <a:off x="7213600" y="2984135"/>
            <a:ext cx="317500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i="0" u="sng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Краткие персональные данные</a:t>
            </a:r>
            <a:r>
              <a:rPr kumimoji="0" lang="ru-RU" sz="150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150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6768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9800" y="165100"/>
            <a:ext cx="9702800" cy="1003301"/>
          </a:xfrm>
        </p:spPr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ПОЛУЧЕНИЕ ПЕРСОНАЛЬНЫХ ДАННЫХ ЛИЦАМИ 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НЕ ОБЛАДАЮЩИМИ ПРАВОМ НА ПОЛУЧЕНИЕ 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СВЕДЕНИЙ ОГРАНИЧЕННОГО ДОСТУПА</a:t>
            </a:r>
            <a:endParaRPr lang="ru-RU" sz="2200" b="1" dirty="0">
              <a:solidFill>
                <a:schemeClr val="tx2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3300" y="1751472"/>
            <a:ext cx="66167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727712" y="6517760"/>
            <a:ext cx="464288" cy="329609"/>
          </a:xfrm>
          <a:prstGeom prst="rect">
            <a:avLst/>
          </a:prstGeom>
          <a:solidFill>
            <a:srgbClr val="3399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54" tIns="45477" rIns="90954" bIns="45477" rtlCol="0" anchor="ctr"/>
          <a:lstStyle/>
          <a:p>
            <a:pPr algn="ctr"/>
            <a:r>
              <a:rPr lang="ru-RU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4</a:t>
            </a:r>
            <a:endParaRPr lang="ru-RU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0" name="Рисунок 1"/>
          <p:cNvPicPr>
            <a:picLocks noChangeAspect="1" noChangeArrowheads="1"/>
          </p:cNvPicPr>
          <p:nvPr/>
        </p:nvPicPr>
        <p:blipFill>
          <a:blip r:embed="rId2"/>
          <a:srcRect r="67866"/>
          <a:stretch>
            <a:fillRect/>
          </a:stretch>
        </p:blipFill>
        <p:spPr bwMode="auto">
          <a:xfrm>
            <a:off x="215899" y="279400"/>
            <a:ext cx="1778001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165600" y="1289066"/>
            <a:ext cx="73914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С 1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 марта 2023 года у нотариусов появилось новое нотариальное действие – 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удостоверение факта наличия сведений в ЕГРН о фамилии, имени, отчестве и дате рождения правообладателя или лица, в чью пользу зарегистрированы ограничения права или обременения объекта недвижимости.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Для лиц, имеющих соответствующий материально-правовой интерес, но не обладающих правом на получение сведений ограниченного доступа предусмотрен механизм получения сведений о персональных данных правообладателя объекта недвижимости </a:t>
            </a:r>
            <a:r>
              <a:rPr kumimoji="0" lang="ru-RU" sz="2000" b="0" i="0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через нотариуса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(часть 14.1 статьи 62, Федерального закона от 13.07.2015</a:t>
            </a:r>
            <a:b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ea typeface="Calibri" pitchFamily="34" charset="0"/>
                <a:cs typeface="Times New Roman" pitchFamily="18" charset="0"/>
              </a:rPr>
              <a:t>№ 218-ФЗ). Для этого необходимо представить нотариусу доказательства о наличии обстоятельств, достаточных для получения таких сведений. Перечень обстоятельств установлен законом.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cs typeface="Arial" pitchFamily="34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601" y="1930400"/>
            <a:ext cx="3047999" cy="28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7600" y="177800"/>
            <a:ext cx="8978900" cy="711200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2"/>
                </a:solidFill>
              </a:rPr>
              <a:t>ПРЕДОСТАВЛЕНИЕ СВЕДЕНИЙ ИЗ ЕГРН </a:t>
            </a:r>
            <a:br>
              <a:rPr lang="ru-RU" sz="2200" b="1" dirty="0" smtClean="0">
                <a:solidFill>
                  <a:schemeClr val="tx2"/>
                </a:solidFill>
              </a:rPr>
            </a:br>
            <a:r>
              <a:rPr lang="ru-RU" sz="2200" b="1" dirty="0" smtClean="0">
                <a:solidFill>
                  <a:schemeClr val="tx2"/>
                </a:solidFill>
              </a:rPr>
              <a:t>КАДАСТРОВЫМ ИНЖЕНЕРАМ</a:t>
            </a:r>
            <a:endParaRPr lang="ru-RU" sz="2200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1727712" y="6517760"/>
            <a:ext cx="464288" cy="329609"/>
          </a:xfrm>
          <a:prstGeom prst="rect">
            <a:avLst/>
          </a:prstGeom>
          <a:solidFill>
            <a:srgbClr val="3399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54" tIns="45477" rIns="90954" bIns="45477" rtlCol="0" anchor="ctr"/>
          <a:lstStyle/>
          <a:p>
            <a:pPr algn="ctr"/>
            <a:r>
              <a:rPr lang="ru-RU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5</a:t>
            </a:r>
            <a:endParaRPr lang="ru-RU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3900" y="876300"/>
            <a:ext cx="11042530" cy="1329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В соответствии с частью 16.2 статьи 62 Федерального закона № 218-ФЗ необходимые для выполнения кадастровых работ сведения ЕГРН, в том числе об адресах правообладателей ЗУ, предоставляются в составе выписки из ЕГРН (при наличии таких сведений).</a:t>
            </a:r>
          </a:p>
          <a:p>
            <a:pPr algn="just">
              <a:lnSpc>
                <a:spcPct val="90000"/>
              </a:lnSpc>
            </a:pPr>
            <a:endParaRPr lang="ru-RU" dirty="0" smtClean="0"/>
          </a:p>
          <a:p>
            <a:pPr algn="just">
              <a:lnSpc>
                <a:spcPct val="90000"/>
              </a:lnSpc>
            </a:pPr>
            <a:endParaRPr lang="ru-RU" dirty="0" smtClean="0"/>
          </a:p>
        </p:txBody>
      </p:sp>
      <p:pic>
        <p:nvPicPr>
          <p:cNvPr id="11" name="Рисунок 1"/>
          <p:cNvPicPr>
            <a:picLocks noChangeAspect="1" noChangeArrowheads="1"/>
          </p:cNvPicPr>
          <p:nvPr/>
        </p:nvPicPr>
        <p:blipFill>
          <a:blip r:embed="rId2"/>
          <a:srcRect r="67866"/>
          <a:stretch>
            <a:fillRect/>
          </a:stretch>
        </p:blipFill>
        <p:spPr bwMode="auto">
          <a:xfrm>
            <a:off x="431799" y="152400"/>
            <a:ext cx="1778001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1028700" y="2146300"/>
            <a:ext cx="4991100" cy="3695700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Скругленный прямоугольник 15"/>
          <p:cNvSpPr/>
          <p:nvPr/>
        </p:nvSpPr>
        <p:spPr>
          <a:xfrm>
            <a:off x="6311900" y="2425700"/>
            <a:ext cx="4673600" cy="2336800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092200" y="2130434"/>
            <a:ext cx="499110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копия документа, на основании которого выполняются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кадастровые работы;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копия государственного или муниципального контракта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на выполнение комплексных кадастровых работ (либо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информация о размещении сведений о заключенном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государственном или муниципальном контракте на 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официальном сайте в реестре контрактов единой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информационной системы в сфере закупок);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справка с места работы, подтверждающая, что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кадастровый инженер, выполняющий кадастровые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работы или ККР, является работником юридического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лица, если договор контракт заключен с таким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юридическим лицом;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документ, подтверждающий факт внесения сведений об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индивидуальном предпринимателе в единый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государственный реестр индивидуальных  </a:t>
            </a:r>
          </a:p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 предпринимателей.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6438900" y="2534535"/>
            <a:ext cx="45593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В запросе о предоставлении сведений, содержащихся в ЕГРН, в том числе посредством обеспечения доступа к ФГИС ЕГРН, а также при осуществлении поиска таких сведений в предусмотренной личным кабинетом форме </a:t>
            </a:r>
            <a:r>
              <a:rPr lang="ru-RU" sz="1400" u="sng" dirty="0" smtClean="0">
                <a:solidFill>
                  <a:schemeClr val="bg2">
                    <a:lumMod val="25000"/>
                  </a:schemeClr>
                </a:solidFill>
              </a:rPr>
              <a:t>кадастровые инженеры указывают основания для получения указанных сведений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, предусмотренные Порядком предоставления сведений, утвержденным приказом </a:t>
            </a:r>
            <a:r>
              <a:rPr lang="ru-RU" sz="1400" dirty="0" err="1" smtClean="0">
                <a:solidFill>
                  <a:schemeClr val="bg2">
                    <a:lumMod val="25000"/>
                  </a:schemeClr>
                </a:solidFill>
              </a:rPr>
              <a:t>Росреестра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 от 08.04.2021 № П/0149.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Rectangle: Rounded Corners 29">
            <a:extLst>
              <a:ext uri="{FF2B5EF4-FFF2-40B4-BE49-F238E27FC236}">
                <a16:creationId xmlns:a16="http://schemas.microsoft.com/office/drawing/2014/main" xmlns="" id="{7CF3F32E-C50A-4225-A8BE-C9BB2BA79685}"/>
              </a:ext>
            </a:extLst>
          </p:cNvPr>
          <p:cNvSpPr/>
          <p:nvPr/>
        </p:nvSpPr>
        <p:spPr>
          <a:xfrm>
            <a:off x="6845300" y="1714500"/>
            <a:ext cx="3289300" cy="4699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Rectangle: Rounded Corners 29">
            <a:extLst>
              <a:ext uri="{FF2B5EF4-FFF2-40B4-BE49-F238E27FC236}">
                <a16:creationId xmlns:a16="http://schemas.microsoft.com/office/drawing/2014/main" xmlns="" id="{7CF3F32E-C50A-4225-A8BE-C9BB2BA79685}"/>
              </a:ext>
            </a:extLst>
          </p:cNvPr>
          <p:cNvSpPr/>
          <p:nvPr/>
        </p:nvSpPr>
        <p:spPr>
          <a:xfrm>
            <a:off x="1727200" y="1701800"/>
            <a:ext cx="3568700" cy="3302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790700" y="1689101"/>
            <a:ext cx="34163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u="sng" dirty="0" smtClean="0">
                <a:solidFill>
                  <a:schemeClr val="bg2">
                    <a:lumMod val="25000"/>
                  </a:schemeClr>
                </a:solidFill>
              </a:rPr>
              <a:t>Документы, прилагаемые к запросу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9" name="Rectangle 9"/>
          <p:cNvSpPr>
            <a:spLocks noChangeArrowheads="1"/>
          </p:cNvSpPr>
          <p:nvPr/>
        </p:nvSpPr>
        <p:spPr bwMode="auto">
          <a:xfrm>
            <a:off x="6896100" y="1687370"/>
            <a:ext cx="3251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u="sng" dirty="0" smtClean="0">
                <a:solidFill>
                  <a:schemeClr val="bg2">
                    <a:lumMod val="25000"/>
                  </a:schemeClr>
                </a:solidFill>
              </a:rPr>
              <a:t>Основания для получения сведений об адресах правообладателей ОН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: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1079500" y="5793071"/>
            <a:ext cx="100838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В случае представления кадастровым инженером запроса, к которому не приложены вышеуказанные документы или не указаны основания запроса сведений об адресах правообладателей объектов недвижимости, подготовка выписки из ЕГРН осуществляется без указания сведений об адресах правообладателей ЗУ (п.31 Приказа № П/0149).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12800" y="5664200"/>
            <a:ext cx="495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!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36768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1"/>
          <p:cNvPicPr>
            <a:picLocks noChangeAspect="1" noChangeArrowheads="1"/>
          </p:cNvPicPr>
          <p:nvPr/>
        </p:nvPicPr>
        <p:blipFill>
          <a:blip r:embed="rId2"/>
          <a:srcRect r="67866"/>
          <a:stretch>
            <a:fillRect/>
          </a:stretch>
        </p:blipFill>
        <p:spPr bwMode="auto">
          <a:xfrm>
            <a:off x="368299" y="241300"/>
            <a:ext cx="1778001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97100" y="279400"/>
            <a:ext cx="9398000" cy="8509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/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200" b="1" cap="all" dirty="0" smtClean="0">
                <a:solidFill>
                  <a:schemeClr val="tx2"/>
                </a:solidFill>
              </a:rPr>
              <a:t>установлена административная ответственность </a:t>
            </a:r>
            <a:br>
              <a:rPr lang="ru-RU" sz="2200" b="1" cap="all" dirty="0" smtClean="0">
                <a:solidFill>
                  <a:schemeClr val="tx2"/>
                </a:solidFill>
              </a:rPr>
            </a:br>
            <a:r>
              <a:rPr lang="ru-RU" sz="2200" b="1" cap="all" dirty="0" smtClean="0">
                <a:solidFill>
                  <a:schemeClr val="tx2"/>
                </a:solidFill>
              </a:rPr>
              <a:t>за незаконную передачу сведений ЕГРН третьим лицам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727712" y="6517760"/>
            <a:ext cx="464288" cy="329609"/>
          </a:xfrm>
          <a:prstGeom prst="rect">
            <a:avLst/>
          </a:prstGeom>
          <a:solidFill>
            <a:srgbClr val="339933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954" tIns="45477" rIns="90954" bIns="45477" rtlCol="0" anchor="ctr"/>
          <a:lstStyle/>
          <a:p>
            <a:pPr algn="ctr"/>
            <a:r>
              <a:rPr lang="ru-RU" sz="1600" b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6</a:t>
            </a:r>
            <a:endParaRPr lang="ru-RU" sz="1600" b="1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3" name="Прямоугольник 10">
            <a:extLst>
              <a:ext uri="{FF2B5EF4-FFF2-40B4-BE49-F238E27FC236}">
                <a16:creationId xmlns="" xmlns:a16="http://schemas.microsoft.com/office/drawing/2014/main" id="{D7B67370-DDB6-4D48-8292-3BE31656488F}"/>
              </a:ext>
            </a:extLst>
          </p:cNvPr>
          <p:cNvSpPr/>
          <p:nvPr/>
        </p:nvSpPr>
        <p:spPr>
          <a:xfrm>
            <a:off x="2954463" y="2654093"/>
            <a:ext cx="780478" cy="326461"/>
          </a:xfrm>
          <a:prstGeom prst="rect">
            <a:avLst/>
          </a:prstGeom>
        </p:spPr>
        <p:txBody>
          <a:bodyPr lIns="48981" tIns="24491" rIns="48981" bIns="24491">
            <a:noAutofit/>
          </a:bodyPr>
          <a:lstStyle/>
          <a:p>
            <a:pPr defTabSz="914400"/>
            <a:r>
              <a:rPr lang="ru-RU" sz="1600" b="1" dirty="0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</a:p>
        </p:txBody>
      </p:sp>
      <p:pic>
        <p:nvPicPr>
          <p:cNvPr id="14" name="Graphic 85">
            <a:extLst>
              <a:ext uri="{FF2B5EF4-FFF2-40B4-BE49-F238E27FC236}">
                <a16:creationId xmlns="" xmlns:a16="http://schemas.microsoft.com/office/drawing/2014/main" id="{83B06F6D-5C86-4D21-95A7-F38CA0676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74681" y="2613491"/>
            <a:ext cx="417857" cy="360000"/>
          </a:xfrm>
          <a:prstGeom prst="rect">
            <a:avLst/>
          </a:prstGeom>
        </p:spPr>
      </p:pic>
      <p:cxnSp>
        <p:nvCxnSpPr>
          <p:cNvPr id="17" name="Straight Connector 22">
            <a:extLst>
              <a:ext uri="{FF2B5EF4-FFF2-40B4-BE49-F238E27FC236}">
                <a16:creationId xmlns="" xmlns:a16="http://schemas.microsoft.com/office/drawing/2014/main" id="{2179BCE2-AB69-4041-B322-BAD33193D175}"/>
              </a:ext>
            </a:extLst>
          </p:cNvPr>
          <p:cNvCxnSpPr/>
          <p:nvPr/>
        </p:nvCxnSpPr>
        <p:spPr>
          <a:xfrm>
            <a:off x="6057900" y="2578100"/>
            <a:ext cx="0" cy="427990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12">
            <a:extLst>
              <a:ext uri="{FF2B5EF4-FFF2-40B4-BE49-F238E27FC236}">
                <a16:creationId xmlns="" xmlns:a16="http://schemas.microsoft.com/office/drawing/2014/main" id="{C8B953AE-ACCE-41D0-AC15-681EF9700F69}"/>
              </a:ext>
            </a:extLst>
          </p:cNvPr>
          <p:cNvSpPr/>
          <p:nvPr/>
        </p:nvSpPr>
        <p:spPr>
          <a:xfrm>
            <a:off x="8254999" y="2710270"/>
            <a:ext cx="850901" cy="350429"/>
          </a:xfrm>
          <a:prstGeom prst="rect">
            <a:avLst/>
          </a:prstGeom>
        </p:spPr>
        <p:txBody>
          <a:bodyPr lIns="48981" tIns="24491" rIns="48981" bIns="24491">
            <a:noAutofit/>
          </a:bodyPr>
          <a:lstStyle/>
          <a:p>
            <a:pPr defTabSz="914400"/>
            <a:r>
              <a:rPr lang="ru-RU" sz="1600" b="1" dirty="0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СТАЛО</a:t>
            </a:r>
          </a:p>
        </p:txBody>
      </p:sp>
      <p:pic>
        <p:nvPicPr>
          <p:cNvPr id="31" name="Graphic 67">
            <a:extLst>
              <a:ext uri="{FF2B5EF4-FFF2-40B4-BE49-F238E27FC236}">
                <a16:creationId xmlns="" xmlns:a16="http://schemas.microsoft.com/office/drawing/2014/main" id="{F93D6B09-FD71-4D6E-9663-2EF7C7F592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86330" y="2625839"/>
            <a:ext cx="345600" cy="360000"/>
          </a:xfrm>
          <a:prstGeom prst="rect">
            <a:avLst/>
          </a:prstGeom>
        </p:spPr>
      </p:pic>
      <p:cxnSp>
        <p:nvCxnSpPr>
          <p:cNvPr id="36" name="Straight Connector 32">
            <a:extLst>
              <a:ext uri="{FF2B5EF4-FFF2-40B4-BE49-F238E27FC236}">
                <a16:creationId xmlns="" xmlns:a16="http://schemas.microsoft.com/office/drawing/2014/main" id="{6FF3D6F6-0D77-41AC-9F9F-9CA50E35CEF1}"/>
              </a:ext>
            </a:extLst>
          </p:cNvPr>
          <p:cNvCxnSpPr/>
          <p:nvPr/>
        </p:nvCxnSpPr>
        <p:spPr>
          <a:xfrm>
            <a:off x="0" y="3136900"/>
            <a:ext cx="121920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Заголовок 1"/>
          <p:cNvSpPr txBox="1">
            <a:spLocks/>
          </p:cNvSpPr>
          <p:nvPr/>
        </p:nvSpPr>
        <p:spPr>
          <a:xfrm>
            <a:off x="508000" y="1346200"/>
            <a:ext cx="11239500" cy="111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Федеральный закон от 28 апреля 2023 г. № 151-ФЗ «О внесении изменений в Кодекс Российской Федерации об административных правонарушениях»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(вступил в силу 09.05.2023)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546100" y="3302000"/>
            <a:ext cx="5384800" cy="265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Безнаказанное распространение недостоверных сведений об объектах недвижимости, деятельность сайтов,  предлагающих неограниченному кругу лиц 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за плату оказание государственной услуги 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по предоставлению сведений, содержащихся в ЕГРН</a:t>
            </a:r>
          </a:p>
          <a:p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Незаконный оборот персональных данных</a:t>
            </a:r>
          </a:p>
          <a:p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Создание предпосылок к мошеннической деятельности в сфере оборота недвижимости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299200" y="3594100"/>
            <a:ext cx="533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Установлена административная ответственность 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за перепродажу сведений, содержащихся в ЕГРН </a:t>
            </a: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и создание «сайтов-двойников»</a:t>
            </a:r>
          </a:p>
          <a:p>
            <a:endParaRPr lang="ru-RU" sz="1600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bg2">
                    <a:lumMod val="25000"/>
                  </a:schemeClr>
                </a:solidFill>
              </a:rPr>
              <a:t>Созданы дополнительные меры защиты прав граждан, являющихся правообладателями объектов недвижимости</a:t>
            </a: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D14B3-CA85-455E-9D2E-CE62CE579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31" y="1643782"/>
            <a:ext cx="6336969" cy="2509118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Спасибо</a:t>
            </a:r>
            <a:br>
              <a:rPr lang="ru-RU" sz="4800" dirty="0">
                <a:solidFill>
                  <a:schemeClr val="tx2"/>
                </a:solidFill>
              </a:rPr>
            </a:br>
            <a:r>
              <a:rPr lang="ru-RU" sz="4800" dirty="0">
                <a:solidFill>
                  <a:schemeClr val="tx2"/>
                </a:solidFill>
              </a:rPr>
              <a:t>за внимание!</a:t>
            </a:r>
          </a:p>
        </p:txBody>
      </p:sp>
      <p:pic>
        <p:nvPicPr>
          <p:cNvPr id="18434" name="Рисунок 1" descr="image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2800" y="3632200"/>
            <a:ext cx="16415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Рисунок 2" descr="image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15557" y="3670300"/>
            <a:ext cx="1593094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1"/>
          <p:cNvPicPr>
            <a:picLocks noChangeAspect="1" noChangeArrowheads="1"/>
          </p:cNvPicPr>
          <p:nvPr/>
        </p:nvPicPr>
        <p:blipFill>
          <a:blip r:embed="rId4"/>
          <a:srcRect r="67866"/>
          <a:stretch>
            <a:fillRect/>
          </a:stretch>
        </p:blipFill>
        <p:spPr bwMode="auto">
          <a:xfrm>
            <a:off x="419099" y="355600"/>
            <a:ext cx="1778001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33400" y="5880099"/>
            <a:ext cx="6108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dirty="0" smtClean="0">
              <a:solidFill>
                <a:schemeClr val="bg2">
                  <a:lumMod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ФИЛИАЛ ППК</a:t>
            </a:r>
            <a:r>
              <a:rPr lang="en-US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«РОСКАДАСТР» ПО РЕСПУБЛИКЕ МАРИЙ ЭЛ</a:t>
            </a:r>
          </a:p>
          <a:p>
            <a:pPr algn="ctr"/>
            <a:r>
              <a:rPr lang="en-US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e-mail</a:t>
            </a:r>
            <a:r>
              <a:rPr lang="ru-RU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filial@12</a:t>
            </a:r>
            <a:r>
              <a:rPr lang="ru-RU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en-US" sz="1400" b="1" dirty="0" err="1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kadastr</a:t>
            </a:r>
            <a:r>
              <a:rPr lang="ru-RU" sz="1400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.</a:t>
            </a:r>
            <a:r>
              <a:rPr lang="en-US" sz="1400" b="1" dirty="0" err="1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ru</a:t>
            </a:r>
            <a:endParaRPr lang="ru-RU" sz="14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55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8CFF"/>
      </a:dk2>
      <a:lt2>
        <a:srgbClr val="ECF3FA"/>
      </a:lt2>
      <a:accent1>
        <a:srgbClr val="008CFF"/>
      </a:accent1>
      <a:accent2>
        <a:srgbClr val="4FA730"/>
      </a:accent2>
      <a:accent3>
        <a:srgbClr val="E1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rosreestr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4831</TotalTime>
  <Words>631</Words>
  <Application>Microsoft Office PowerPoint</Application>
  <PresentationFormat>Произвольный</PresentationFormat>
  <Paragraphs>93</Paragraphs>
  <Slides>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Office Theme</vt:lpstr>
      <vt:lpstr>think-cell Slide</vt:lpstr>
      <vt:lpstr>Слайд 1</vt:lpstr>
      <vt:lpstr> Предоставление сведений из ЕГРН  органам государственной власти  и органам местного самоуправления  </vt:lpstr>
      <vt:lpstr>Получение персональных данных из ЕГРН  (ФЗ от 14.07.2022 № 266)</vt:lpstr>
      <vt:lpstr>ПОЛУЧЕНИЕ ПЕРСОНАЛЬНЫХ ДАННЫХ ЛИЦАМИ  НЕ ОБЛАДАЮЩИМИ ПРАВОМ НА ПОЛУЧЕНИЕ  СВЕДЕНИЙ ОГРАНИЧЕННОГО ДОСТУПА</vt:lpstr>
      <vt:lpstr>ПРЕДОСТАВЛЕНИЕ СВЕДЕНИЙ ИЗ ЕГРН  КАДАСТРОВЫМ ИНЖЕНЕРАМ</vt:lpstr>
      <vt:lpstr> установлена административная ответственность  за незаконную передачу сведений ЕГРН третьим лицам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Бодунова Любовь Анатольевна</dc:creator>
  <cp:lastModifiedBy>nurzhauova</cp:lastModifiedBy>
  <cp:revision>363</cp:revision>
  <dcterms:created xsi:type="dcterms:W3CDTF">2022-02-04T13:37:44Z</dcterms:created>
  <dcterms:modified xsi:type="dcterms:W3CDTF">2023-10-27T06:23:04Z</dcterms:modified>
</cp:coreProperties>
</file>