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308" r:id="rId1"/>
  </p:sldMasterIdLst>
  <p:notesMasterIdLst>
    <p:notesMasterId r:id="rId14"/>
  </p:notesMasterIdLst>
  <p:handoutMasterIdLst>
    <p:handoutMasterId r:id="rId15"/>
  </p:handoutMasterIdLst>
  <p:sldIdLst>
    <p:sldId id="2141411568" r:id="rId2"/>
    <p:sldId id="2141411578" r:id="rId3"/>
    <p:sldId id="2141411537" r:id="rId4"/>
    <p:sldId id="2141411541" r:id="rId5"/>
    <p:sldId id="2141411544" r:id="rId6"/>
    <p:sldId id="2141411577" r:id="rId7"/>
    <p:sldId id="2141411579" r:id="rId8"/>
    <p:sldId id="2141411580" r:id="rId9"/>
    <p:sldId id="2141411572" r:id="rId10"/>
    <p:sldId id="2141411573" r:id="rId11"/>
    <p:sldId id="2141411575" r:id="rId12"/>
    <p:sldId id="2141411553" r:id="rId13"/>
  </p:sldIdLst>
  <p:sldSz cx="12192000" cy="6858000"/>
  <p:notesSz cx="9942513" cy="6761163"/>
  <p:defaultTextStyle>
    <a:defPPr>
      <a:defRPr lang="ru-RU"/>
    </a:defPPr>
    <a:lvl1pPr marL="0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9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2" orient="horz" pos="829" userDrawn="1">
          <p15:clr>
            <a:srgbClr val="A4A3A4"/>
          </p15:clr>
        </p15:guide>
        <p15:guide id="14" orient="horz" pos="3279" userDrawn="1">
          <p15:clr>
            <a:srgbClr val="A4A3A4"/>
          </p15:clr>
        </p15:guide>
        <p15:guide id="15" orient="horz" pos="4187" userDrawn="1">
          <p15:clr>
            <a:srgbClr val="A4A3A4"/>
          </p15:clr>
        </p15:guide>
        <p15:guide id="16" pos="3689" userDrawn="1">
          <p15:clr>
            <a:srgbClr val="A4A3A4"/>
          </p15:clr>
        </p15:guide>
        <p15:guide id="17" pos="181" userDrawn="1">
          <p15:clr>
            <a:srgbClr val="A4A3A4"/>
          </p15:clr>
        </p15:guide>
        <p15:guide id="18" orient="horz" pos="1101" userDrawn="1">
          <p15:clr>
            <a:srgbClr val="A4A3A4"/>
          </p15:clr>
        </p15:guide>
        <p15:guide id="19" orient="horz" pos="1495" userDrawn="1">
          <p15:clr>
            <a:srgbClr val="A4A3A4"/>
          </p15:clr>
        </p15:guide>
        <p15:guide id="20" orient="horz" pos="1857" userDrawn="1">
          <p15:clr>
            <a:srgbClr val="A4A3A4"/>
          </p15:clr>
        </p15:guide>
        <p15:guide id="21" orient="horz" pos="2220" userDrawn="1">
          <p15:clr>
            <a:srgbClr val="A4A3A4"/>
          </p15:clr>
        </p15:guide>
        <p15:guide id="22" orient="horz" pos="2584" userDrawn="1">
          <p15:clr>
            <a:srgbClr val="A4A3A4"/>
          </p15:clr>
        </p15:guide>
        <p15:guide id="23" orient="horz" pos="2916" userDrawn="1">
          <p15:clr>
            <a:srgbClr val="A4A3A4"/>
          </p15:clr>
        </p15:guide>
        <p15:guide id="24" orient="horz" pos="3612" userDrawn="1">
          <p15:clr>
            <a:srgbClr val="A4A3A4"/>
          </p15:clr>
        </p15:guide>
        <p15:guide id="25" orient="horz" pos="3975" userDrawn="1">
          <p15:clr>
            <a:srgbClr val="A4A3A4"/>
          </p15:clr>
        </p15:guide>
        <p15:guide id="26" pos="40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  <p:cmAuthor id="2" name="Администратор" initials="А" lastIdx="17" clrIdx="1">
    <p:extLst>
      <p:ext uri="{19B8F6BF-5375-455C-9EA6-DF929625EA0E}">
        <p15:presenceInfo xmlns:p15="http://schemas.microsoft.com/office/powerpoint/2012/main" userId="27776b46a473caf6" providerId="Windows Live"/>
      </p:ext>
    </p:extLst>
  </p:cmAuthor>
  <p:cmAuthor id="3" name="Харитов Максим Дмитриевич" initials="ХМД" lastIdx="13" clrIdx="2">
    <p:extLst>
      <p:ext uri="{19B8F6BF-5375-455C-9EA6-DF929625EA0E}">
        <p15:presenceInfo xmlns:p15="http://schemas.microsoft.com/office/powerpoint/2012/main" userId="S-1-5-21-3821711208-3397069488-3383343344-13152" providerId="AD"/>
      </p:ext>
    </p:extLst>
  </p:cmAuthor>
  <p:cmAuthor id="4" name="Акуленко Дмитрий Михайлович" initials="АДМ" lastIdx="2" clrIdx="4">
    <p:extLst>
      <p:ext uri="{19B8F6BF-5375-455C-9EA6-DF929625EA0E}">
        <p15:presenceInfo xmlns:p15="http://schemas.microsoft.com/office/powerpoint/2012/main" userId="S-1-5-21-3821711208-3397069488-3383343344-34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39505E"/>
    <a:srgbClr val="FF9999"/>
    <a:srgbClr val="FF7900"/>
    <a:srgbClr val="CEE6FD"/>
    <a:srgbClr val="E7F2FE"/>
    <a:srgbClr val="BA6246"/>
    <a:srgbClr val="00CC99"/>
    <a:srgbClr val="007AFF"/>
    <a:srgbClr val="047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6416" autoAdjust="0"/>
  </p:normalViewPr>
  <p:slideViewPr>
    <p:cSldViewPr snapToGrid="0">
      <p:cViewPr varScale="1">
        <p:scale>
          <a:sx n="112" d="100"/>
          <a:sy n="112" d="100"/>
        </p:scale>
        <p:origin x="378" y="132"/>
      </p:cViewPr>
      <p:guideLst>
        <p:guide orient="horz" pos="829"/>
        <p:guide orient="horz" pos="3279"/>
        <p:guide orient="horz" pos="4187"/>
        <p:guide pos="3689"/>
        <p:guide pos="181"/>
        <p:guide orient="horz" pos="1101"/>
        <p:guide orient="horz" pos="1495"/>
        <p:guide orient="horz" pos="1857"/>
        <p:guide orient="horz" pos="2220"/>
        <p:guide orient="horz" pos="2584"/>
        <p:guide orient="horz" pos="2916"/>
        <p:guide orient="horz" pos="3612"/>
        <p:guide orient="horz" pos="3975"/>
        <p:guide pos="40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5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556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3438484593671514E-2"/>
                  <c:y val="-0.10658550911321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94697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5.7128501795166126E-2"/>
                  <c:y val="-0.10910505201234599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104429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74E-2"/>
                  <c:y val="-8.7064822860043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73127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09928000"/>
        <c:axId val="1666301888"/>
        <c:axId val="0"/>
      </c:bar3DChart>
      <c:catAx>
        <c:axId val="14099280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301888"/>
        <c:crosses val="autoZero"/>
        <c:auto val="1"/>
        <c:lblAlgn val="ctr"/>
        <c:lblOffset val="100"/>
        <c:noMultiLvlLbl val="0"/>
      </c:catAx>
      <c:valAx>
        <c:axId val="16663018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4099280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2419974552629887E-2"/>
                  <c:y val="-8.9304850708787228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75394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9256002336392782E-2"/>
                  <c:y val="-6.9630036095531589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83647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7.0442033451573433E-2"/>
                  <c:y val="-9.81617579598467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57600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299168"/>
        <c:axId val="1666304608"/>
        <c:axId val="0"/>
      </c:bar3DChart>
      <c:catAx>
        <c:axId val="166629916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304608"/>
        <c:crosses val="autoZero"/>
        <c:auto val="1"/>
        <c:lblAlgn val="ctr"/>
        <c:lblOffset val="100"/>
        <c:noMultiLvlLbl val="0"/>
      </c:catAx>
      <c:valAx>
        <c:axId val="166630460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66299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241997455262988E-2"/>
                  <c:y val="-8.9304850708787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12528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5956159377737955E-2"/>
                  <c:y val="-8.6275834168513962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13068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9777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299712"/>
        <c:axId val="1666295360"/>
        <c:axId val="0"/>
      </c:bar3DChart>
      <c:catAx>
        <c:axId val="166629971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295360"/>
        <c:crosses val="autoZero"/>
        <c:auto val="1"/>
        <c:lblAlgn val="ctr"/>
        <c:lblOffset val="100"/>
        <c:noMultiLvlLbl val="0"/>
      </c:catAx>
      <c:valAx>
        <c:axId val="166629536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66299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2419974552629874E-2"/>
                  <c:y val="-8.9304850708787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6775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3.2756769113474422E-2"/>
                  <c:y val="-9.1824014079910546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7714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5750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300256"/>
        <c:axId val="1666302976"/>
        <c:axId val="0"/>
      </c:bar3DChart>
      <c:catAx>
        <c:axId val="166630025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302976"/>
        <c:crosses val="autoZero"/>
        <c:auto val="1"/>
        <c:lblAlgn val="ctr"/>
        <c:lblOffset val="100"/>
        <c:noMultiLvlLbl val="0"/>
      </c:catAx>
      <c:valAx>
        <c:axId val="16663029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66300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5.2300917994577895E-2"/>
                  <c:y val="-8.3544504743135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57600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3834851693806416E-2"/>
                  <c:y val="-9.1823845171708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9777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259E-2"/>
                </c:manualLayout>
              </c:layout>
              <c:spPr/>
              <c:txPr>
                <a:bodyPr/>
                <a:lstStyle/>
                <a:p>
                  <a:pPr algn="ctr">
                    <a:defRPr lang="ru-RU" sz="1600" b="1" i="1" u="none" strike="noStrike" kern="1200" baseline="0">
                      <a:solidFill>
                        <a:srgbClr val="ECF3FA">
                          <a:lumMod val="25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20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5750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310048"/>
        <c:axId val="1666307328"/>
        <c:axId val="0"/>
      </c:bar3DChart>
      <c:catAx>
        <c:axId val="1666310048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307328"/>
        <c:crosses val="autoZero"/>
        <c:auto val="1"/>
        <c:lblAlgn val="ctr"/>
        <c:lblOffset val="100"/>
        <c:noMultiLvlLbl val="0"/>
      </c:catAx>
      <c:valAx>
        <c:axId val="16663073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6663100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5.4516526344804514E-2"/>
                  <c:y val="-8.9304930023472076E-2"/>
                </c:manualLayout>
              </c:layout>
              <c:tx>
                <c:rich>
                  <a:bodyPr/>
                  <a:lstStyle/>
                  <a:p>
                    <a:pPr>
                      <a:defRPr sz="1600" b="1" i="1">
                        <a:solidFill>
                          <a:schemeClr val="tx2">
                            <a:lumMod val="75000"/>
                          </a:schemeClr>
                        </a:solidFill>
                      </a:defRPr>
                    </a:pPr>
                    <a:r>
                      <a:rPr lang="en-US" sz="1600" b="1" i="1" u="none" strike="noStrike" kern="1200" baseline="0" dirty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t>51,3</a:t>
                    </a:r>
                    <a:r>
                      <a:rPr lang="en-US" sz="1400" b="1" i="1" u="none" strike="noStrike" kern="1200" baseline="0" dirty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t>%</a:t>
                    </a:r>
                    <a:endParaRPr lang="en-US" sz="1600" b="1" i="1" u="none" strike="noStrike" kern="1200" baseline="0" dirty="0" smtClean="0">
                      <a:solidFill>
                        <a:srgbClr val="ECF3FA">
                          <a:lumMod val="25000"/>
                        </a:srgb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29571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8266068394259655E-2"/>
                  <c:y val="-0.1138802885201181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600" b="1" i="1" u="none" strike="noStrike" kern="1200" baseline="0" dirty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="1" i="1" u="none" strike="noStrike" kern="1200" baseline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t>46,9</a:t>
                    </a:r>
                    <a:r>
                      <a:rPr lang="en-US" sz="1400" b="1" i="1" u="none" strike="noStrike" kern="1200" baseline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rPr>
                      <a:t>%</a:t>
                    </a:r>
                    <a:endParaRPr lang="en-US" sz="1600" b="1" i="1" u="none" strike="noStrike" kern="1200" baseline="0" dirty="0" smtClean="0">
                      <a:solidFill>
                        <a:srgbClr val="ECF3FA">
                          <a:lumMod val="25000"/>
                        </a:srgb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 rtl="0">
                  <a:defRPr lang="ru-RU" sz="1600" b="1" i="0" u="none" strike="noStrike" kern="1200" baseline="0" dirty="0" smtClean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4586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5.3990014061262442E-2"/>
                  <c:y val="-0.1122637117798103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ru-RU" sz="1600" b="1" i="1" u="none" strike="noStrike" kern="1200" baseline="0" dirty="0" smtClean="0">
                        <a:solidFill>
                          <a:srgbClr val="ECF3FA">
                            <a:lumMod val="25000"/>
                          </a:srgb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i="1" smtClean="0"/>
                      <a:t>44,2</a:t>
                    </a:r>
                    <a:r>
                      <a:rPr lang="en-US" sz="1400" i="1" smtClean="0"/>
                      <a:t>%</a:t>
                    </a:r>
                    <a:endParaRPr lang="en-US" i="1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 rtl="0">
                  <a:defRPr lang="ru-RU" sz="1600" b="1" i="0" u="none" strike="noStrike" kern="1200" baseline="0" dirty="0" smtClean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2540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294816"/>
        <c:axId val="1666296448"/>
        <c:axId val="0"/>
      </c:bar3DChart>
      <c:catAx>
        <c:axId val="16662948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296448"/>
        <c:crosses val="autoZero"/>
        <c:auto val="1"/>
        <c:lblAlgn val="ctr"/>
        <c:lblOffset val="100"/>
        <c:noMultiLvlLbl val="0"/>
      </c:catAx>
      <c:valAx>
        <c:axId val="1666296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6662948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3.6791659542991531E-2"/>
                  <c:y val="-8.9304989198108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0.0%</c:formatCode>
                <c:ptCount val="1"/>
                <c:pt idx="0">
                  <c:v>4.0000000000000018E-3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1619243343579776E-2"/>
                  <c:y val="-9.182375420919088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0.0%</c:formatCode>
                <c:ptCount val="1"/>
                <c:pt idx="0">
                  <c:v>4.0000000000000018E-3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0.0%</c:formatCode>
                <c:ptCount val="1"/>
                <c:pt idx="0">
                  <c:v>5.0000000000000018E-3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304064"/>
        <c:axId val="1666295904"/>
        <c:axId val="0"/>
      </c:bar3DChart>
      <c:catAx>
        <c:axId val="16663040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295904"/>
        <c:crosses val="autoZero"/>
        <c:auto val="1"/>
        <c:lblAlgn val="ctr"/>
        <c:lblOffset val="100"/>
        <c:noMultiLvlLbl val="0"/>
      </c:catAx>
      <c:valAx>
        <c:axId val="166629590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1666304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3.0144834492311711E-2"/>
                  <c:y val="-8.93050246790650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0.0%</c:formatCode>
                <c:ptCount val="1"/>
                <c:pt idx="0">
                  <c:v>2.700000000000001E-2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2.8325593242220067E-2"/>
                  <c:y val="-0.11772431539238465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0.0%</c:formatCode>
                <c:ptCount val="1"/>
                <c:pt idx="0">
                  <c:v>3.0000000000000009E-3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384E-2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0.0%</c:formatCode>
                <c:ptCount val="1"/>
                <c:pt idx="0">
                  <c:v>1.6000000000000007E-2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66298080"/>
        <c:axId val="1666298624"/>
        <c:axId val="0"/>
      </c:bar3DChart>
      <c:catAx>
        <c:axId val="16662980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666298624"/>
        <c:crosses val="autoZero"/>
        <c:auto val="1"/>
        <c:lblAlgn val="ctr"/>
        <c:lblOffset val="100"/>
        <c:noMultiLvlLbl val="0"/>
      </c:catAx>
      <c:valAx>
        <c:axId val="1666298624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1666298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5061503581958096E-2"/>
                  <c:y val="-0.100825258020696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0.0%</c:formatCode>
                <c:ptCount val="1"/>
                <c:pt idx="0">
                  <c:v>3.0000000000000002E-2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3.1124598374246193E-2"/>
                  <c:y val="-0.11486484954178799"/>
                </c:manualLayout>
              </c:layout>
              <c:spPr/>
              <c:txPr>
                <a:bodyPr/>
                <a:lstStyle/>
                <a:p>
                  <a:pPr>
                    <a:defRPr sz="1600" b="1" i="1">
                      <a:solidFill>
                        <a:schemeClr val="bg2">
                          <a:lumMod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0.0%</c:formatCode>
                <c:ptCount val="1"/>
                <c:pt idx="0">
                  <c:v>2.0000000000000007E-2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3.9182815442476655E-2"/>
                  <c:y val="-8.70646077926672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1">
                    <a:solidFill>
                      <a:schemeClr val="bg2">
                        <a:lumMod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0.0%</c:formatCode>
                <c:ptCount val="1"/>
                <c:pt idx="0">
                  <c:v>2.1999999999999999E-2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2363184"/>
        <c:axId val="1732351760"/>
        <c:axId val="0"/>
      </c:bar3DChart>
      <c:catAx>
        <c:axId val="17323631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32351760"/>
        <c:crosses val="autoZero"/>
        <c:auto val="1"/>
        <c:lblAlgn val="ctr"/>
        <c:lblOffset val="100"/>
        <c:noMultiLvlLbl val="0"/>
      </c:catAx>
      <c:valAx>
        <c:axId val="1732351760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one"/>
        <c:crossAx val="1732363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2419974552629947E-2"/>
                  <c:y val="-8.930485070878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90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2.3369879910017286E-3"/>
                  <c:y val="-9.1824014079910546E-2"/>
                </c:manualLayout>
              </c:layout>
              <c:spPr/>
              <c:txPr>
                <a:bodyPr/>
                <a:lstStyle/>
                <a:p>
                  <a:pPr>
                    <a:defRPr sz="20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1297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2412E-2"/>
                </c:manualLayout>
              </c:layout>
              <c:spPr/>
              <c:txPr>
                <a:bodyPr/>
                <a:lstStyle/>
                <a:p>
                  <a:pPr>
                    <a:defRPr sz="20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2108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2357200"/>
        <c:axId val="1732352304"/>
        <c:axId val="0"/>
      </c:bar3DChart>
      <c:catAx>
        <c:axId val="173235720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32352304"/>
        <c:crosses val="autoZero"/>
        <c:auto val="1"/>
        <c:lblAlgn val="ctr"/>
        <c:lblOffset val="100"/>
        <c:noMultiLvlLbl val="0"/>
      </c:catAx>
      <c:valAx>
        <c:axId val="173235230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32357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9.4787109401219566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6.0392914427252154E-3"/>
                  <c:y val="-8.3425877020202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нас п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210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9995402893664981E-2"/>
                  <c:y val="-9.1824014079910546E-2"/>
                </c:manualLayout>
              </c:layout>
              <c:spPr/>
              <c:txPr>
                <a:bodyPr/>
                <a:lstStyle/>
                <a:p>
                  <a:pPr>
                    <a:defRPr sz="20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нас п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747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734316142751456E-2"/>
                  <c:y val="-8.7064822860042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нас п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1037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2360464"/>
        <c:axId val="1732363728"/>
        <c:axId val="0"/>
      </c:bar3DChart>
      <c:catAx>
        <c:axId val="173236046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32363728"/>
        <c:crosses val="autoZero"/>
        <c:auto val="1"/>
        <c:lblAlgn val="ctr"/>
        <c:lblOffset val="100"/>
        <c:noMultiLvlLbl val="0"/>
      </c:catAx>
      <c:valAx>
        <c:axId val="17323637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323604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4377029647846524E-2"/>
          <c:w val="0.96662258554306402"/>
          <c:h val="0.87786729027286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9.2296329976775827E-3"/>
                  <c:y val="-8.3425877020202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мун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3614719783760169E-2"/>
                  <c:y val="-9.1824014079910546E-2"/>
                </c:manualLayout>
              </c:layout>
              <c:spPr/>
              <c:txPr>
                <a:bodyPr/>
                <a:lstStyle/>
                <a:p>
                  <a:pPr>
                    <a:defRPr sz="2000" b="1" i="1">
                      <a:solidFill>
                        <a:schemeClr val="tx2">
                          <a:lumMod val="7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мун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24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7343126749357596E-2"/>
                  <c:y val="-5.5844505392689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1">
                    <a:solidFill>
                      <a:schemeClr val="tx2">
                        <a:lumMod val="7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мун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2358832"/>
        <c:axId val="1732359920"/>
        <c:axId val="0"/>
      </c:bar3DChart>
      <c:catAx>
        <c:axId val="17323588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32359920"/>
        <c:crosses val="autoZero"/>
        <c:auto val="1"/>
        <c:lblAlgn val="ctr"/>
        <c:lblOffset val="100"/>
        <c:noMultiLvlLbl val="0"/>
      </c:catAx>
      <c:valAx>
        <c:axId val="173235992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32358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7755377607616334E-2"/>
          <c:w val="1"/>
          <c:h val="0.90448924478476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1222876243444763E-2"/>
                  <c:y val="-8.9304755835655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15F92B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4.3834851693806416E-2"/>
                  <c:y val="-9.1823845171708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4.734316142751456E-2"/>
                  <c:y val="-8.7064822860043328E-2"/>
                </c:manualLayout>
              </c:layout>
              <c:spPr/>
              <c:txPr>
                <a:bodyPr/>
                <a:lstStyle/>
                <a:p>
                  <a:pPr algn="ctr">
                    <a:defRPr lang="ru-RU" sz="1600" b="1" i="1" u="none" strike="noStrike" kern="1200" baseline="0">
                      <a:solidFill>
                        <a:srgbClr val="ECF3FA">
                          <a:lumMod val="25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2000" b="1" i="1" u="none" strike="noStrike" kern="1200" baseline="0">
                    <a:solidFill>
                      <a:srgbClr val="ECF3FA">
                        <a:lumMod val="2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тер зон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32359376"/>
        <c:axId val="1732366992"/>
        <c:axId val="0"/>
      </c:bar3DChart>
      <c:catAx>
        <c:axId val="17323593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1732366992"/>
        <c:crosses val="autoZero"/>
        <c:auto val="1"/>
        <c:lblAlgn val="ctr"/>
        <c:lblOffset val="100"/>
        <c:noMultiLvlLbl val="0"/>
      </c:catAx>
      <c:valAx>
        <c:axId val="173236699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732359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10"/>
            <a:ext cx="4308265" cy="339004"/>
          </a:xfrm>
          <a:prstGeom prst="rect">
            <a:avLst/>
          </a:prstGeom>
        </p:spPr>
        <p:txBody>
          <a:bodyPr vert="horz" lIns="86707" tIns="43353" rIns="86707" bIns="43353" rtlCol="0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082" y="10"/>
            <a:ext cx="4309853" cy="339004"/>
          </a:xfrm>
          <a:prstGeom prst="rect">
            <a:avLst/>
          </a:prstGeom>
        </p:spPr>
        <p:txBody>
          <a:bodyPr vert="horz" lIns="86707" tIns="43353" rIns="86707" bIns="43353" rtlCol="0"/>
          <a:lstStyle>
            <a:lvl1pPr algn="r">
              <a:defRPr sz="1000"/>
            </a:lvl1pPr>
          </a:lstStyle>
          <a:p>
            <a:fld id="{B14BF506-F78A-4E1F-A9DE-6AC03BB48BAE}" type="datetimeFigureOut">
              <a:rPr lang="ru-RU" smtClean="0"/>
              <a:pPr/>
              <a:t>30.10.2023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6422162"/>
            <a:ext cx="4308265" cy="339004"/>
          </a:xfrm>
          <a:prstGeom prst="rect">
            <a:avLst/>
          </a:prstGeom>
        </p:spPr>
        <p:txBody>
          <a:bodyPr vert="horz" lIns="86707" tIns="43353" rIns="86707" bIns="43353" rtlCol="0" anchor="b"/>
          <a:lstStyle>
            <a:lvl1pPr algn="l">
              <a:defRPr sz="10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082" y="6422162"/>
            <a:ext cx="4309853" cy="339004"/>
          </a:xfrm>
          <a:prstGeom prst="rect">
            <a:avLst/>
          </a:prstGeom>
        </p:spPr>
        <p:txBody>
          <a:bodyPr vert="horz" lIns="86707" tIns="43353" rIns="86707" bIns="43353" rtlCol="0" anchor="b"/>
          <a:lstStyle>
            <a:lvl1pPr algn="r">
              <a:defRPr sz="1000"/>
            </a:lvl1pPr>
          </a:lstStyle>
          <a:p>
            <a:fld id="{3B91BF07-7441-4B8C-B3B5-D7726D37A1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722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3" y="4"/>
            <a:ext cx="4308633" cy="338816"/>
          </a:xfrm>
          <a:prstGeom prst="rect">
            <a:avLst/>
          </a:prstGeom>
        </p:spPr>
        <p:txBody>
          <a:bodyPr vert="horz" lIns="46222" tIns="23112" rIns="46222" bIns="23112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536" y="4"/>
            <a:ext cx="4308633" cy="338816"/>
          </a:xfrm>
          <a:prstGeom prst="rect">
            <a:avLst/>
          </a:prstGeom>
        </p:spPr>
        <p:txBody>
          <a:bodyPr vert="horz" lIns="46222" tIns="23112" rIns="46222" bIns="23112" rtlCol="0"/>
          <a:lstStyle>
            <a:lvl1pPr algn="r">
              <a:defRPr sz="500"/>
            </a:lvl1pPr>
          </a:lstStyle>
          <a:p>
            <a:fld id="{D63B7CCF-0311-44C0-B04E-3BEADBC90B6F}" type="datetimeFigureOut">
              <a:rPr lang="ru-RU" smtClean="0"/>
              <a:pPr/>
              <a:t>30.10.2023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844550"/>
            <a:ext cx="4059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6222" tIns="23112" rIns="46222" bIns="2311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944" y="3253415"/>
            <a:ext cx="7954638" cy="2663088"/>
          </a:xfrm>
          <a:prstGeom prst="rect">
            <a:avLst/>
          </a:prstGeom>
        </p:spPr>
        <p:txBody>
          <a:bodyPr vert="horz" lIns="46222" tIns="23112" rIns="46222" bIns="2311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3" y="6422355"/>
            <a:ext cx="4308633" cy="338816"/>
          </a:xfrm>
          <a:prstGeom prst="rect">
            <a:avLst/>
          </a:prstGeom>
        </p:spPr>
        <p:txBody>
          <a:bodyPr vert="horz" lIns="46222" tIns="23112" rIns="46222" bIns="23112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536" y="6422355"/>
            <a:ext cx="4308633" cy="338816"/>
          </a:xfrm>
          <a:prstGeom prst="rect">
            <a:avLst/>
          </a:prstGeom>
        </p:spPr>
        <p:txBody>
          <a:bodyPr vert="horz" lIns="46222" tIns="23112" rIns="46222" bIns="23112" rtlCol="0" anchor="b"/>
          <a:lstStyle>
            <a:lvl1pPr algn="r">
              <a:defRPr sz="500"/>
            </a:lvl1pPr>
          </a:lstStyle>
          <a:p>
            <a:fld id="{848594CB-4B43-4AC5-AEFA-8E4D634FEB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3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1pPr>
    <a:lvl2pPr marL="23282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2pPr>
    <a:lvl3pPr marL="465659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3pPr>
    <a:lvl4pPr marL="69848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4pPr>
    <a:lvl5pPr marL="931318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5pPr>
    <a:lvl6pPr marL="116414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6pPr>
    <a:lvl7pPr marL="1396977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7pPr>
    <a:lvl8pPr marL="1629806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8pPr>
    <a:lvl9pPr marL="1862633" algn="l" defTabSz="465659" rtl="0" eaLnBrk="1" latinLnBrk="0" hangingPunct="1">
      <a:defRPr sz="6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BEB3E-599E-154F-B6BC-E986C5115DB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049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61571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5078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181150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896003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43077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85760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0456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2231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96642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5724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F4D39C9-8829-44E1-A668-BAE11A76C2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3032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F74E996-E2D0-4A08-BA18-36DF41474E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206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77BB4B3-8D47-430B-9B65-D995DD1AB3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252"/>
            <a:ext cx="12192000" cy="108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20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26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>
          <p15:clr>
            <a:srgbClr val="FBAE40"/>
          </p15:clr>
        </p15:guide>
        <p15:guide id="2" pos="796">
          <p15:clr>
            <a:srgbClr val="FBAE40"/>
          </p15:clr>
        </p15:guide>
        <p15:guide id="3" pos="3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288AA24-53B2-455B-8D9D-EEA54F27B8AD}"/>
              </a:ext>
            </a:extLst>
          </p:cNvPr>
          <p:cNvSpPr/>
          <p:nvPr userDrawn="1"/>
        </p:nvSpPr>
        <p:spPr>
          <a:xfrm>
            <a:off x="0" y="822960"/>
            <a:ext cx="12192000" cy="6035040"/>
          </a:xfrm>
          <a:prstGeom prst="rect">
            <a:avLst/>
          </a:prstGeom>
          <a:gradFill>
            <a:gsLst>
              <a:gs pos="0">
                <a:srgbClr val="007AFF"/>
              </a:gs>
              <a:gs pos="100000">
                <a:srgbClr val="00CC9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4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1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8"/>
            <a:ext cx="2743200" cy="365125"/>
          </a:xfrm>
        </p:spPr>
        <p:txBody>
          <a:bodyPr/>
          <a:lstStyle>
            <a:lvl1pPr>
              <a:defRPr sz="1467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1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1" tIns="45699" rIns="91391" bIns="45699" rtlCol="0" anchor="ctr"/>
          <a:lstStyle/>
          <a:p>
            <a:pPr algn="ctr"/>
            <a:endParaRPr lang="ru-RU" sz="1244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5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8" y="4114804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8382" y="200453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59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656" userDrawn="1">
          <p15:clr>
            <a:srgbClr val="FBAE40"/>
          </p15:clr>
        </p15:guide>
        <p15:guide id="2" pos="796" userDrawn="1">
          <p15:clr>
            <a:srgbClr val="FBAE40"/>
          </p15:clr>
        </p15:guide>
        <p15:guide id="3" pos="3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5"/>
            <a:ext cx="12192000" cy="1081755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7"/>
            <a:ext cx="2743200" cy="205184"/>
          </a:xfrm>
          <a:prstGeom prst="rect">
            <a:avLst/>
          </a:prstGeom>
        </p:spPr>
        <p:txBody>
          <a:bodyPr/>
          <a:lstStyle>
            <a:lvl1pPr>
              <a:defRPr sz="15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3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8" rIns="91426" bIns="45718" rtlCol="0" anchor="ctr"/>
          <a:lstStyle/>
          <a:p>
            <a:pPr algn="ctr"/>
            <a:endParaRPr lang="ru-RU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1" cy="838199"/>
          </a:xfrm>
        </p:spPr>
        <p:txBody>
          <a:bodyPr anchor="ctr">
            <a:normAutofit/>
          </a:bodyPr>
          <a:lstStyle>
            <a:lvl1pPr>
              <a:tabLst>
                <a:tab pos="1079473" algn="l"/>
              </a:tabLst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7"/>
            <a:ext cx="10525125" cy="4895851"/>
          </a:xfrm>
        </p:spPr>
        <p:txBody>
          <a:bodyPr>
            <a:normAutofit/>
          </a:bodyPr>
          <a:lstStyle>
            <a:lvl1pPr marL="228562" indent="-228562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900">
                <a:solidFill>
                  <a:srgbClr val="000000"/>
                </a:solidFill>
              </a:defRPr>
            </a:lvl1pPr>
            <a:lvl2pPr marL="685686" indent="-228562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900">
                <a:solidFill>
                  <a:srgbClr val="000000"/>
                </a:solidFill>
              </a:defRPr>
            </a:lvl2pPr>
            <a:lvl3pPr marL="1142802" indent="-228562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900">
                <a:solidFill>
                  <a:srgbClr val="000000"/>
                </a:solidFill>
              </a:defRPr>
            </a:lvl3pPr>
            <a:lvl4pPr marL="1599920" indent="-228562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900">
                <a:solidFill>
                  <a:srgbClr val="000000"/>
                </a:solidFill>
              </a:defRPr>
            </a:lvl4pPr>
            <a:lvl5pPr marL="2057039" indent="-228562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9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9B7282BB-B59B-48E2-AF8B-BEEF0562D3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4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97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10/30/2023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650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  <p:sldLayoutId id="2147484337" r:id="rId12"/>
    <p:sldLayoutId id="2147484335" r:id="rId13"/>
    <p:sldLayoutId id="2147484336" r:id="rId14"/>
    <p:sldLayoutId id="2147484306" r:id="rId15"/>
    <p:sldLayoutId id="2147484307" r:id="rId16"/>
    <p:sldLayoutId id="214748433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20.png"/><Relationship Id="rId7" Type="http://schemas.openxmlformats.org/officeDocument/2006/relationships/chart" Target="../charts/chart1.xml"/><Relationship Id="rId2" Type="http://schemas.openxmlformats.org/officeDocument/2006/relationships/image" Target="../media/image22.jpeg"/><Relationship Id="rId41" Type="http://schemas.openxmlformats.org/officeDocument/2006/relationships/image" Target="../media/image7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chart" Target="../charts/chart4.xml"/><Relationship Id="rId4" Type="http://schemas.openxmlformats.org/officeDocument/2006/relationships/image" Target="../media/image21.png"/><Relationship Id="rId9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20.png"/><Relationship Id="rId7" Type="http://schemas.openxmlformats.org/officeDocument/2006/relationships/chart" Target="../charts/chart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20.png"/><Relationship Id="rId7" Type="http://schemas.openxmlformats.org/officeDocument/2006/relationships/chart" Target="../charts/chart7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41" Type="http://schemas.openxmlformats.org/officeDocument/2006/relationships/image" Target="../media/image42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62.sv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27" Type="http://schemas.openxmlformats.org/officeDocument/2006/relationships/image" Target="../media/image25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83" Type="http://schemas.openxmlformats.org/officeDocument/2006/relationships/image" Target="../media/image130.sv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37.png"/><Relationship Id="rId1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36.png"/><Relationship Id="rId17" Type="http://schemas.openxmlformats.org/officeDocument/2006/relationships/image" Target="../media/image40.jpeg"/><Relationship Id="rId2" Type="http://schemas.openxmlformats.org/officeDocument/2006/relationships/image" Target="../media/image6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5" Type="http://schemas.openxmlformats.org/officeDocument/2006/relationships/image" Target="../media/image39.png"/><Relationship Id="rId10" Type="http://schemas.openxmlformats.org/officeDocument/2006/relationships/image" Target="../media/image35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" y="5915989"/>
            <a:ext cx="12188113" cy="9420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-21591" y="0"/>
            <a:ext cx="12213591" cy="6900545"/>
            <a:chOff x="0" y="0"/>
            <a:chExt cx="12213590" cy="690054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9402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2192000" cy="825500"/>
            </a:xfrm>
            <a:custGeom>
              <a:avLst/>
              <a:gdLst/>
              <a:ahLst/>
              <a:cxnLst/>
              <a:rect l="l" t="t" r="r" b="b"/>
              <a:pathLst>
                <a:path w="12192000" h="825500">
                  <a:moveTo>
                    <a:pt x="12192000" y="0"/>
                  </a:moveTo>
                  <a:lnTo>
                    <a:pt x="0" y="0"/>
                  </a:lnTo>
                  <a:lnTo>
                    <a:pt x="0" y="825246"/>
                  </a:lnTo>
                  <a:lnTo>
                    <a:pt x="12192000" y="8252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00406"/>
              <a:ext cx="429005" cy="4328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" y="0"/>
              <a:ext cx="12187427" cy="6857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6580" y="0"/>
              <a:ext cx="5176567" cy="69003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476" y="200406"/>
              <a:ext cx="2497835" cy="9182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6455" y="617982"/>
              <a:ext cx="5164073" cy="51640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2191996" cy="6857999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-95416" y="1853825"/>
            <a:ext cx="12287416" cy="3135034"/>
          </a:xfrm>
          <a:custGeom>
            <a:avLst/>
            <a:gdLst/>
            <a:ahLst/>
            <a:cxnLst/>
            <a:rect l="l" t="t" r="r" b="b"/>
            <a:pathLst>
              <a:path w="12192000" h="3079750">
                <a:moveTo>
                  <a:pt x="12192000" y="0"/>
                </a:moveTo>
                <a:lnTo>
                  <a:pt x="0" y="0"/>
                </a:lnTo>
                <a:lnTo>
                  <a:pt x="0" y="3079241"/>
                </a:lnTo>
                <a:lnTo>
                  <a:pt x="12192000" y="3079241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0" y="1872561"/>
            <a:ext cx="6144768" cy="3075828"/>
          </a:xfrm>
          <a:prstGeom prst="rect">
            <a:avLst/>
          </a:prstGeom>
        </p:spPr>
        <p:txBody>
          <a:bodyPr vert="horz" wrap="square" lIns="0" tIns="74281" rIns="0" bIns="0" rtlCol="0">
            <a:spAutoFit/>
          </a:bodyPr>
          <a:lstStyle/>
          <a:p>
            <a:pPr marL="12700" marR="5080" algn="ctr">
              <a:lnSpc>
                <a:spcPts val="3891"/>
              </a:lnSpc>
              <a:spcBef>
                <a:spcPts val="585"/>
              </a:spcBef>
            </a:pPr>
            <a:r>
              <a:rPr lang="ru-RU" sz="2800" b="1" i="1" spc="-5" dirty="0" smtClean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cs typeface="Arial"/>
              </a:rPr>
              <a:t>Реализация государственной программы Российской Федерации </a:t>
            </a:r>
            <a:r>
              <a:rPr lang="ru-RU" sz="2800" b="1" i="1" spc="-5" dirty="0" smtClean="0">
                <a:solidFill>
                  <a:srgbClr val="00B05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cs typeface="Arial"/>
              </a:rPr>
              <a:t>«Национальная система пространственных данных»</a:t>
            </a:r>
            <a:r>
              <a:rPr lang="ru-RU" sz="2800" b="1" i="1" spc="-5" dirty="0" smtClean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cs typeface="Arial"/>
              </a:rPr>
              <a:t> на территории Республики Марий Эл</a:t>
            </a:r>
          </a:p>
        </p:txBody>
      </p:sp>
      <p:grpSp>
        <p:nvGrpSpPr>
          <p:cNvPr id="12" name="object 18"/>
          <p:cNvGrpSpPr/>
          <p:nvPr/>
        </p:nvGrpSpPr>
        <p:grpSpPr>
          <a:xfrm>
            <a:off x="2180565" y="-1"/>
            <a:ext cx="10011435" cy="7074405"/>
            <a:chOff x="2446782" y="0"/>
            <a:chExt cx="9745218" cy="6858000"/>
          </a:xfrm>
        </p:grpSpPr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46782" y="0"/>
              <a:ext cx="9745218" cy="66095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9853" y="0"/>
              <a:ext cx="6502147" cy="68580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94269" y="1823478"/>
              <a:ext cx="3342893" cy="1360919"/>
            </a:xfrm>
            <a:prstGeom prst="rect">
              <a:avLst/>
            </a:prstGeom>
          </p:spPr>
        </p:pic>
      </p:grp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5340" y="368660"/>
            <a:ext cx="3690410" cy="129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/>
          <a:srcRect l="819" r="43417"/>
          <a:stretch>
            <a:fillRect/>
          </a:stretch>
        </p:blipFill>
        <p:spPr bwMode="auto">
          <a:xfrm rot="10800000">
            <a:off x="6379534" y="566404"/>
            <a:ext cx="5231218" cy="5276850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15" cstate="print">
            <a:lum contrast="30000"/>
          </a:blip>
          <a:srcRect b="20320"/>
          <a:stretch>
            <a:fillRect/>
          </a:stretch>
        </p:blipFill>
        <p:spPr bwMode="auto">
          <a:xfrm>
            <a:off x="6922812" y="1291736"/>
            <a:ext cx="4200525" cy="370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object 17"/>
          <p:cNvSpPr txBox="1"/>
          <p:nvPr/>
        </p:nvSpPr>
        <p:spPr>
          <a:xfrm>
            <a:off x="131135" y="5440769"/>
            <a:ext cx="5410200" cy="829124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0" tIns="74281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2400" i="1" dirty="0" err="1" smtClean="0"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Куварзин</a:t>
            </a:r>
            <a:r>
              <a:rPr lang="ru-RU" sz="2400" i="1" dirty="0" smtClean="0"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 Константин Анатольевич</a:t>
            </a:r>
          </a:p>
          <a:p>
            <a:pPr>
              <a:lnSpc>
                <a:spcPts val="3100"/>
              </a:lnSpc>
            </a:pPr>
            <a:r>
              <a:rPr lang="ru-RU" sz="2000" i="1" dirty="0" smtClean="0">
                <a:solidFill>
                  <a:schemeClr val="bg1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cs typeface="Arial" panose="020B0604020202020204" pitchFamily="34" charset="0"/>
              </a:rPr>
              <a:t>Заместитель руководителя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4"/>
          <p:cNvSpPr/>
          <p:nvPr/>
        </p:nvSpPr>
        <p:spPr>
          <a:xfrm>
            <a:off x="192768" y="2154566"/>
            <a:ext cx="11731008" cy="40150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285840" indent="-284760" algn="just">
              <a:buClr>
                <a:srgbClr val="000000"/>
              </a:buClr>
              <a:buFont typeface="Wingdings" charset="2"/>
              <a:buChar char=""/>
            </a:pP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услуг по государственному кадастровому учету и (или) государственной регистрации прав, заявления о предоставлении которых направлены по электронным каналам связи.</a:t>
            </a:r>
          </a:p>
          <a:p>
            <a:pPr marL="1080" algn="just">
              <a:lnSpc>
                <a:spcPct val="100000"/>
              </a:lnSpc>
              <a:buClr>
                <a:srgbClr val="000000"/>
              </a:buClr>
            </a:pPr>
            <a:endParaRPr lang="ru-RU" sz="1500" i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b="0" i="1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Доля решений о приостановлени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 государственной регистрации прав;</a:t>
            </a: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b="0" i="1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Доля решений о приостановлении государственного кадастрового учета;</a:t>
            </a:r>
            <a:endParaRPr lang="ru-RU" sz="15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b="0" i="1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Доля решений о </a:t>
            </a: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приостановлении государственного кадастрового 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учета и государственной регистрации прав (единая процедура);</a:t>
            </a:r>
          </a:p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b="0" i="1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решений о приостановлении государственного кадастрового учета и/или государственной регистрации прав в отношении «Бытовой недвижимости».</a:t>
            </a:r>
          </a:p>
          <a:p>
            <a:pPr>
              <a:lnSpc>
                <a:spcPct val="100000"/>
              </a:lnSpc>
            </a:pPr>
            <a:endParaRPr lang="ru-RU" sz="15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</a:t>
            </a:r>
            <a:r>
              <a:rPr lang="ru-RU" sz="1500" b="0" i="1" strike="noStrike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окращение среднего срока предоставления государственной услуги по государственной регистрации прав;  </a:t>
            </a:r>
            <a:endParaRPr lang="ru-RU" sz="15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срока предоставления государственной услуги 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государственному кадастровому учету;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срока предоставления государственной услуги 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регистрации 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 и </a:t>
            </a:r>
            <a:r>
              <a:rPr lang="ru-RU" sz="1500" i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государственному кадастровому </a:t>
            </a: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учету (единая процедура)</a:t>
            </a:r>
            <a:endParaRPr lang="en-US" sz="1500" i="1" spc="-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endParaRPr lang="en-US" sz="1500" b="0" i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40" indent="-284760">
              <a:buClr>
                <a:srgbClr val="000000"/>
              </a:buClr>
              <a:buFont typeface="Wingdings" charset="2"/>
              <a:buChar char=""/>
            </a:pPr>
            <a:r>
              <a:rPr lang="ru-RU" sz="15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в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реестр недвижимости сведений об административных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границах;</a:t>
            </a:r>
          </a:p>
          <a:p>
            <a:pPr marL="285840" indent="-284760">
              <a:buClr>
                <a:srgbClr val="000000"/>
              </a:buClr>
              <a:buFont typeface="Wingdings" charset="2"/>
              <a:buChar char=""/>
            </a:pP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масштаба проведения комплексных кадастровых работ на территории Республики Марий Эл;</a:t>
            </a: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</a:pPr>
            <a:endParaRPr lang="ru-RU" sz="15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Нормативные документы</a:t>
            </a:r>
          </a:p>
        </p:txBody>
      </p:sp>
      <p:sp>
        <p:nvSpPr>
          <p:cNvPr id="5" name="CustomShape 3"/>
          <p:cNvSpPr/>
          <p:nvPr/>
        </p:nvSpPr>
        <p:spPr>
          <a:xfrm>
            <a:off x="302496" y="894792"/>
            <a:ext cx="11389632" cy="889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58320" tIns="29160" rIns="58320" bIns="2916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1800" b="1" i="1" strike="noStrike" spc="-1" dirty="0" smtClean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Постановление </a:t>
            </a:r>
            <a:r>
              <a:rPr lang="ru-RU" sz="1800" b="1" i="1" strike="noStrike" spc="-1" dirty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Правительства Российской Федерации от 01.12.2021 № 2148 </a:t>
            </a:r>
            <a:r>
              <a:rPr lang="ru-RU" sz="1800" b="1" i="1" strike="noStrike" spc="-1" dirty="0" smtClean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</a:pPr>
            <a:r>
              <a:rPr lang="ru-RU" sz="1800" b="1" i="1" strike="noStrike" spc="-1" dirty="0" smtClean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«</a:t>
            </a:r>
            <a:r>
              <a:rPr lang="ru-RU" sz="1800" b="1" i="1" strike="noStrike" spc="-1" dirty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 утверждении государственной программы Российской Федерации «Национальная система пространственных данных</a:t>
            </a:r>
            <a:r>
              <a:rPr lang="ru-RU" sz="1800" b="1" i="1" strike="noStrike" spc="-1" dirty="0" smtClean="0">
                <a:solidFill>
                  <a:srgbClr val="0069BF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»;</a:t>
            </a:r>
            <a:endParaRPr lang="ru-RU" sz="1800" b="0" i="1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ustomShape 3"/>
          <p:cNvSpPr/>
          <p:nvPr/>
        </p:nvSpPr>
        <p:spPr>
          <a:xfrm>
            <a:off x="253728" y="1817066"/>
            <a:ext cx="11487168" cy="3051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58320" tIns="29160" rIns="58320" bIns="2916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i="1" strike="noStrike" spc="-1" dirty="0" smtClean="0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Показатели государственной программы </a:t>
            </a:r>
            <a:r>
              <a:rPr lang="ru-RU" sz="1600" b="1" i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Национальная система пространственных данных</a:t>
            </a:r>
            <a:r>
              <a:rPr lang="ru-RU" sz="1600" b="1" i="1" spc="-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i="1" strike="noStrike" spc="-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1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" y="5933727"/>
            <a:ext cx="12188113" cy="924279"/>
          </a:xfrm>
          <a:prstGeom prst="rect">
            <a:avLst/>
          </a:prstGeom>
        </p:spPr>
      </p:pic>
      <p:grpSp>
        <p:nvGrpSpPr>
          <p:cNvPr id="2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28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29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grpSp>
        <p:nvGrpSpPr>
          <p:cNvPr id="3" name="object 4"/>
          <p:cNvGrpSpPr/>
          <p:nvPr/>
        </p:nvGrpSpPr>
        <p:grpSpPr>
          <a:xfrm>
            <a:off x="0" y="0"/>
            <a:ext cx="12192000" cy="940295"/>
            <a:chOff x="0" y="0"/>
            <a:chExt cx="12192000" cy="940295"/>
          </a:xfrm>
        </p:grpSpPr>
        <p:pic>
          <p:nvPicPr>
            <p:cNvPr id="38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940295"/>
            </a:xfrm>
            <a:prstGeom prst="rect">
              <a:avLst/>
            </a:prstGeom>
          </p:spPr>
        </p:pic>
        <p:sp>
          <p:nvSpPr>
            <p:cNvPr id="39" name="object 6"/>
            <p:cNvSpPr/>
            <p:nvPr/>
          </p:nvSpPr>
          <p:spPr>
            <a:xfrm>
              <a:off x="0" y="0"/>
              <a:ext cx="12192000" cy="825500"/>
            </a:xfrm>
            <a:custGeom>
              <a:avLst/>
              <a:gdLst/>
              <a:ahLst/>
              <a:cxnLst/>
              <a:rect l="l" t="t" r="r" b="b"/>
              <a:pathLst>
                <a:path w="12192000" h="825500">
                  <a:moveTo>
                    <a:pt x="12192000" y="0"/>
                  </a:moveTo>
                  <a:lnTo>
                    <a:pt x="0" y="0"/>
                  </a:lnTo>
                  <a:lnTo>
                    <a:pt x="0" y="825246"/>
                  </a:lnTo>
                  <a:lnTo>
                    <a:pt x="12192000" y="8252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081111" y="232012"/>
            <a:ext cx="9718168" cy="461661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Управление </a:t>
            </a:r>
            <a:r>
              <a:rPr lang="ru-RU" sz="2400" b="1" i="1" dirty="0" err="1" smtClean="0">
                <a:solidFill>
                  <a:schemeClr val="bg2">
                    <a:lumMod val="25000"/>
                  </a:schemeClr>
                </a:solidFill>
              </a:rPr>
              <a:t>Росреестра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 по Республике Марий Эл в цифрах</a:t>
            </a:r>
          </a:p>
        </p:txBody>
      </p:sp>
      <p:pic>
        <p:nvPicPr>
          <p:cNvPr id="19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349" y="120935"/>
            <a:ext cx="699755" cy="585065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259307" y="1037230"/>
            <a:ext cx="3780429" cy="2947917"/>
          </a:xfrm>
          <a:prstGeom prst="roundRect">
            <a:avLst>
              <a:gd name="adj" fmla="val 6019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47934" y="4123898"/>
            <a:ext cx="3780369" cy="2195015"/>
          </a:xfrm>
          <a:prstGeom prst="roundRect">
            <a:avLst>
              <a:gd name="adj" fmla="val 8334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203509" y="4112030"/>
            <a:ext cx="7738281" cy="2202274"/>
          </a:xfrm>
          <a:prstGeom prst="roundRect">
            <a:avLst>
              <a:gd name="adj" fmla="val 9424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10336" y="1041863"/>
            <a:ext cx="7726292" cy="2942704"/>
          </a:xfrm>
          <a:prstGeom prst="roundRect">
            <a:avLst>
              <a:gd name="adj" fmla="val 5093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0" y="1146412"/>
            <a:ext cx="41489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Учетно-регистрационные действия</a:t>
            </a:r>
          </a:p>
          <a:p>
            <a:pPr algn="ctr"/>
            <a:endParaRPr lang="ru-RU" sz="18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aphicFrame>
        <p:nvGraphicFramePr>
          <p:cNvPr id="35" name="Диаграмма 34"/>
          <p:cNvGraphicFramePr/>
          <p:nvPr/>
        </p:nvGraphicFramePr>
        <p:xfrm>
          <a:off x="-736979" y="1678674"/>
          <a:ext cx="5732060" cy="220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776626" y="3599761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2021          2022          2023</a:t>
            </a:r>
            <a:endParaRPr lang="ru-RU" sz="1400" b="1" i="1" dirty="0">
              <a:latin typeface="+mj-lt"/>
            </a:endParaRPr>
          </a:p>
        </p:txBody>
      </p:sp>
      <p:graphicFrame>
        <p:nvGraphicFramePr>
          <p:cNvPr id="37" name="Диаграмма 36"/>
          <p:cNvGraphicFramePr/>
          <p:nvPr/>
        </p:nvGraphicFramePr>
        <p:xfrm>
          <a:off x="3753135" y="1501255"/>
          <a:ext cx="3848668" cy="228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562719" y="3540130"/>
            <a:ext cx="2417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 2021     2022      2023</a:t>
            </a:r>
            <a:endParaRPr lang="ru-RU" sz="1400" b="1" i="1" dirty="0"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91998" y="1222609"/>
            <a:ext cx="990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ГРП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graphicFrame>
        <p:nvGraphicFramePr>
          <p:cNvPr id="44" name="Диаграмма 43"/>
          <p:cNvGraphicFramePr/>
          <p:nvPr/>
        </p:nvGraphicFramePr>
        <p:xfrm>
          <a:off x="6234769" y="1533406"/>
          <a:ext cx="3848668" cy="228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6" name="Диаграмма 45"/>
          <p:cNvGraphicFramePr/>
          <p:nvPr/>
        </p:nvGraphicFramePr>
        <p:xfrm>
          <a:off x="8643583" y="1680518"/>
          <a:ext cx="3848668" cy="2079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8000995" y="1237703"/>
            <a:ext cx="990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ГКУ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350685" y="1213511"/>
            <a:ext cx="990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ЕП</a:t>
            </a:r>
            <a:endParaRPr lang="ru-RU" sz="24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4844" y="4299046"/>
            <a:ext cx="2697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Подача документов  в электронном виде</a:t>
            </a:r>
            <a:endParaRPr lang="ru-RU" sz="2000" i="1" dirty="0" smtClean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55" name="Graphic 307">
            <a:extLst>
              <a:ext uri="{FF2B5EF4-FFF2-40B4-BE49-F238E27FC236}">
                <a16:creationId xmlns="" xmlns:a16="http://schemas.microsoft.com/office/drawing/2014/main" id="{271111AF-A0F8-44B0-8A34-7DCF1CBC7F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96DAC541-7B7A-43D3-8B79-37D633B846F1}">
                <asvg:svgBlip xmlns=""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062502" y="5350903"/>
            <a:ext cx="810089" cy="8100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073283" y="3547509"/>
            <a:ext cx="2417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 2021     2022      2023</a:t>
            </a:r>
            <a:endParaRPr lang="ru-RU" sz="1400" b="1" i="1" dirty="0"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57709" y="3541053"/>
            <a:ext cx="2417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 2021     2022      2023</a:t>
            </a:r>
            <a:endParaRPr lang="ru-RU" sz="1400" b="1" i="1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940907" y="4374292"/>
            <a:ext cx="118624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50,2</a:t>
            </a:r>
            <a:r>
              <a:rPr lang="ru-RU" sz="2000" i="1" dirty="0" smtClean="0"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%</a:t>
            </a:r>
            <a:endParaRPr lang="ru-RU" sz="2400" i="1" dirty="0" smtClean="0">
              <a:solidFill>
                <a:srgbClr val="FF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85280" y="4118937"/>
            <a:ext cx="6433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динамика подачи документов в электронном виде</a:t>
            </a:r>
            <a:endParaRPr lang="ru-RU" sz="2000" i="1" dirty="0" smtClean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08764" y="4641273"/>
            <a:ext cx="2286000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2021 г. </a:t>
            </a:r>
          </a:p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2022 г. </a:t>
            </a:r>
          </a:p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2023 г. </a:t>
            </a:r>
          </a:p>
          <a:p>
            <a:endParaRPr lang="ru-RU" sz="500" i="1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в среднем</a:t>
            </a:r>
          </a:p>
          <a:p>
            <a:r>
              <a:rPr lang="ru-RU" sz="16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по РФ 2023 г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27134" y="5296573"/>
            <a:ext cx="166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</a:rPr>
              <a:t>в среднем</a:t>
            </a:r>
          </a:p>
          <a:p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</a:rPr>
              <a:t> по РФ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790980" y="5330255"/>
            <a:ext cx="1452092" cy="728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53,5</a:t>
            </a:r>
            <a:r>
              <a:rPr lang="ru-RU" sz="2400" i="1" dirty="0" smtClean="0">
                <a:solidFill>
                  <a:schemeClr val="bg2">
                    <a:lumMod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%</a:t>
            </a:r>
          </a:p>
          <a:p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5804640" y="4669663"/>
            <a:ext cx="544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  <a:latin typeface="+mj-lt"/>
              </a:rPr>
              <a:t>38 %                       31%                              24%      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90785" y="4960610"/>
            <a:ext cx="544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  <a:latin typeface="+mj-lt"/>
              </a:rPr>
              <a:t>46 %                       43%                              32%     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04641" y="5279263"/>
            <a:ext cx="544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solidFill>
                  <a:srgbClr val="0070C0"/>
                </a:solidFill>
                <a:latin typeface="+mj-lt"/>
              </a:rPr>
              <a:t>51 %                       </a:t>
            </a:r>
            <a:r>
              <a:rPr lang="ru-RU" sz="1800" b="1" i="1" dirty="0" smtClean="0">
                <a:solidFill>
                  <a:srgbClr val="FF0000"/>
                </a:solidFill>
                <a:latin typeface="+mj-lt"/>
              </a:rPr>
              <a:t>47% </a:t>
            </a:r>
            <a:r>
              <a:rPr lang="ru-RU" sz="1800" b="1" i="1" dirty="0" smtClean="0">
                <a:solidFill>
                  <a:srgbClr val="0070C0"/>
                </a:solidFill>
                <a:latin typeface="+mj-lt"/>
              </a:rPr>
              <a:t>                             44%      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04641" y="5681045"/>
            <a:ext cx="544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solidFill>
                  <a:srgbClr val="FF0000"/>
                </a:solidFill>
                <a:latin typeface="+mj-lt"/>
              </a:rPr>
              <a:t>52 %                       65%                              34%      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705901" y="6379507"/>
            <a:ext cx="261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2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" y="5933727"/>
            <a:ext cx="12188113" cy="924279"/>
          </a:xfrm>
          <a:prstGeom prst="rect">
            <a:avLst/>
          </a:prstGeom>
        </p:spPr>
      </p:pic>
      <p:grpSp>
        <p:nvGrpSpPr>
          <p:cNvPr id="2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28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29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grpSp>
        <p:nvGrpSpPr>
          <p:cNvPr id="3" name="object 4"/>
          <p:cNvGrpSpPr/>
          <p:nvPr/>
        </p:nvGrpSpPr>
        <p:grpSpPr>
          <a:xfrm>
            <a:off x="0" y="0"/>
            <a:ext cx="12192000" cy="940295"/>
            <a:chOff x="0" y="0"/>
            <a:chExt cx="12192000" cy="940295"/>
          </a:xfrm>
        </p:grpSpPr>
        <p:pic>
          <p:nvPicPr>
            <p:cNvPr id="38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940295"/>
            </a:xfrm>
            <a:prstGeom prst="rect">
              <a:avLst/>
            </a:prstGeom>
          </p:spPr>
        </p:pic>
        <p:sp>
          <p:nvSpPr>
            <p:cNvPr id="39" name="object 6"/>
            <p:cNvSpPr/>
            <p:nvPr/>
          </p:nvSpPr>
          <p:spPr>
            <a:xfrm>
              <a:off x="0" y="0"/>
              <a:ext cx="12192000" cy="825500"/>
            </a:xfrm>
            <a:custGeom>
              <a:avLst/>
              <a:gdLst/>
              <a:ahLst/>
              <a:cxnLst/>
              <a:rect l="l" t="t" r="r" b="b"/>
              <a:pathLst>
                <a:path w="12192000" h="825500">
                  <a:moveTo>
                    <a:pt x="12192000" y="0"/>
                  </a:moveTo>
                  <a:lnTo>
                    <a:pt x="0" y="0"/>
                  </a:lnTo>
                  <a:lnTo>
                    <a:pt x="0" y="825246"/>
                  </a:lnTo>
                  <a:lnTo>
                    <a:pt x="12192000" y="8252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162997" y="177421"/>
            <a:ext cx="9718168" cy="461661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12700">
              <a:spcBef>
                <a:spcPts val="100"/>
              </a:spcBef>
              <a:tabLst>
                <a:tab pos="1079473" algn="l"/>
              </a:tabLst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Взаимодействие с кадастровыми инженерами</a:t>
            </a:r>
          </a:p>
        </p:txBody>
      </p:sp>
      <p:pic>
        <p:nvPicPr>
          <p:cNvPr id="19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349" y="120935"/>
            <a:ext cx="699755" cy="58506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9307" y="1037231"/>
            <a:ext cx="4531057" cy="2559409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-601958" y="1368597"/>
          <a:ext cx="5732060" cy="220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18016" y="3246738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ГРП            ГКУ            ЕП</a:t>
            </a:r>
            <a:endParaRPr lang="ru-RU" sz="1400" b="1" i="1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869" y="1048165"/>
            <a:ext cx="4079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Количество документов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47934" y="3742762"/>
            <a:ext cx="4569726" cy="2718998"/>
          </a:xfrm>
          <a:prstGeom prst="roundRect">
            <a:avLst>
              <a:gd name="adj" fmla="val 4225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-680114" y="4156364"/>
          <a:ext cx="5732060" cy="224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429813" y="3805451"/>
            <a:ext cx="4300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Доля документов в </a:t>
            </a:r>
            <a:r>
              <a:rPr lang="ru-RU" sz="2000" b="1" i="1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элек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.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67416" y="1012210"/>
            <a:ext cx="7003945" cy="5461742"/>
          </a:xfrm>
          <a:prstGeom prst="roundRect">
            <a:avLst>
              <a:gd name="adj" fmla="val 2213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1775840" y="6408306"/>
            <a:ext cx="261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3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pic>
        <p:nvPicPr>
          <p:cNvPr id="14338" name="Picture 2" descr="Вектор Инженеры исследуют вектор плана строительства"/>
          <p:cNvPicPr>
            <a:picLocks noChangeAspect="1" noChangeArrowheads="1"/>
          </p:cNvPicPr>
          <p:nvPr/>
        </p:nvPicPr>
        <p:blipFill>
          <a:blip r:embed="rId9"/>
          <a:srcRect l="7615" t="12268" r="7529" b="12895"/>
          <a:stretch>
            <a:fillRect/>
          </a:stretch>
        </p:blipFill>
        <p:spPr bwMode="auto">
          <a:xfrm>
            <a:off x="8816354" y="3630707"/>
            <a:ext cx="2888862" cy="2547768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5035296" y="1342644"/>
            <a:ext cx="69360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13 </a:t>
            </a:r>
            <a:r>
              <a:rPr lang="ru-RU" sz="16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r>
              <a:rPr lang="ru-RU" sz="18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ru-RU" sz="18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изменение основных характеристик объекта недвижимости (уточнение местоположения границ)</a:t>
            </a:r>
          </a:p>
          <a:p>
            <a:endParaRPr lang="ru-RU" sz="1800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8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10,5 </a:t>
            </a:r>
            <a:r>
              <a:rPr lang="ru-RU" sz="16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r>
              <a:rPr lang="ru-RU" sz="18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постановка на учет земельных участков образованных в результате раздела, выдела </a:t>
            </a:r>
            <a:r>
              <a:rPr lang="ru-RU" sz="1800" i="1" dirty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и</a:t>
            </a:r>
            <a:r>
              <a:rPr lang="ru-RU" sz="18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т.д. </a:t>
            </a:r>
          </a:p>
          <a:p>
            <a:endParaRPr lang="ru-RU" sz="1800" b="1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8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18 </a:t>
            </a:r>
            <a:r>
              <a:rPr lang="ru-RU" sz="16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r>
              <a:rPr lang="ru-RU" sz="1800" b="1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постановка на учёт ОКС без разрешения на строительство и ввод</a:t>
            </a:r>
          </a:p>
          <a:p>
            <a:endParaRPr lang="ru-RU" sz="1800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18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5 </a:t>
            </a:r>
            <a:r>
              <a:rPr lang="ru-RU" sz="1600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r>
              <a:rPr lang="ru-RU" sz="18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снятие с учета ОКС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2192" y="6117954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ГРП            ГКУ            ЕП</a:t>
            </a:r>
            <a:endParaRPr lang="ru-RU" sz="1400" b="1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" y="5933727"/>
            <a:ext cx="12188113" cy="924279"/>
          </a:xfrm>
          <a:prstGeom prst="rect">
            <a:avLst/>
          </a:prstGeom>
        </p:spPr>
      </p:pic>
      <p:grpSp>
        <p:nvGrpSpPr>
          <p:cNvPr id="2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28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29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grpSp>
        <p:nvGrpSpPr>
          <p:cNvPr id="3" name="object 4"/>
          <p:cNvGrpSpPr/>
          <p:nvPr/>
        </p:nvGrpSpPr>
        <p:grpSpPr>
          <a:xfrm>
            <a:off x="0" y="0"/>
            <a:ext cx="12192000" cy="940295"/>
            <a:chOff x="0" y="0"/>
            <a:chExt cx="12192000" cy="940295"/>
          </a:xfrm>
        </p:grpSpPr>
        <p:pic>
          <p:nvPicPr>
            <p:cNvPr id="38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2192000" cy="940295"/>
            </a:xfrm>
            <a:prstGeom prst="rect">
              <a:avLst/>
            </a:prstGeom>
          </p:spPr>
        </p:pic>
        <p:sp>
          <p:nvSpPr>
            <p:cNvPr id="39" name="object 6"/>
            <p:cNvSpPr/>
            <p:nvPr/>
          </p:nvSpPr>
          <p:spPr>
            <a:xfrm>
              <a:off x="0" y="0"/>
              <a:ext cx="12192000" cy="825500"/>
            </a:xfrm>
            <a:custGeom>
              <a:avLst/>
              <a:gdLst/>
              <a:ahLst/>
              <a:cxnLst/>
              <a:rect l="l" t="t" r="r" b="b"/>
              <a:pathLst>
                <a:path w="12192000" h="825500">
                  <a:moveTo>
                    <a:pt x="12192000" y="0"/>
                  </a:moveTo>
                  <a:lnTo>
                    <a:pt x="0" y="0"/>
                  </a:lnTo>
                  <a:lnTo>
                    <a:pt x="0" y="825246"/>
                  </a:lnTo>
                  <a:lnTo>
                    <a:pt x="12192000" y="8252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1080284" y="221673"/>
            <a:ext cx="9718168" cy="461661"/>
          </a:xfrm>
          <a:prstGeom prst="rect">
            <a:avLst/>
          </a:prstGeom>
        </p:spPr>
        <p:txBody>
          <a:bodyPr wrap="square" lIns="91430" tIns="45718" rIns="91430" bIns="45718">
            <a:spAutoFit/>
          </a:bodyPr>
          <a:lstStyle/>
          <a:p>
            <a:pPr marL="12700" defTabSz="914286">
              <a:spcBef>
                <a:spcPts val="100"/>
              </a:spcBef>
              <a:tabLst>
                <a:tab pos="1079473" algn="l"/>
              </a:tabLst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</a:rPr>
              <a:t>Количество отрицательных решений принимаемых в УРД</a:t>
            </a:r>
            <a:endParaRPr lang="ru-RU" sz="24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Arial"/>
            </a:endParaRPr>
          </a:p>
        </p:txBody>
      </p:sp>
      <p:pic>
        <p:nvPicPr>
          <p:cNvPr id="19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5349" y="120935"/>
            <a:ext cx="699755" cy="58506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259308" y="1037231"/>
            <a:ext cx="4449170" cy="2565778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680519"/>
          <a:ext cx="5732060" cy="1889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91319" y="1255594"/>
            <a:ext cx="21699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Доля отказов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1583" y="3773607"/>
            <a:ext cx="4460542" cy="2449772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39003" y="3905535"/>
            <a:ext cx="2577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Доля возвратов</a:t>
            </a: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0" y="4230806"/>
          <a:ext cx="5732060" cy="1961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4954137" y="1023582"/>
            <a:ext cx="6837529" cy="5210963"/>
          </a:xfrm>
          <a:prstGeom prst="roundRect">
            <a:avLst>
              <a:gd name="adj" fmla="val 173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4988689" y="1367050"/>
          <a:ext cx="7477245" cy="220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228245" y="3260839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2021            2022              2023</a:t>
            </a:r>
            <a:endParaRPr lang="ru-RU" sz="1400" b="1" i="1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8548" y="1271517"/>
            <a:ext cx="3319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Доля приостановлений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28727" y="4047696"/>
            <a:ext cx="9901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ГРП</a:t>
            </a:r>
          </a:p>
          <a:p>
            <a:endParaRPr lang="ru-RU" sz="800" b="1" i="1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ГКУ</a:t>
            </a:r>
          </a:p>
          <a:p>
            <a:endParaRPr lang="ru-RU" sz="800" b="1" i="1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ЕП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35084" y="3985363"/>
            <a:ext cx="4508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+mj-lt"/>
              </a:rPr>
              <a:t>2,5</a:t>
            </a:r>
            <a:r>
              <a:rPr lang="ru-RU" sz="1600" b="1" i="1" dirty="0" smtClean="0">
                <a:latin typeface="+mj-lt"/>
              </a:rPr>
              <a:t>%</a:t>
            </a:r>
            <a:r>
              <a:rPr lang="ru-RU" sz="2000" b="1" i="1" dirty="0" smtClean="0">
                <a:latin typeface="+mj-lt"/>
              </a:rPr>
              <a:t>       </a:t>
            </a:r>
            <a:r>
              <a:rPr lang="ru-RU" sz="2000" b="1" i="1" dirty="0" smtClean="0"/>
              <a:t>1,4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 </a:t>
            </a:r>
            <a:r>
              <a:rPr lang="ru-RU" sz="2000" b="1" i="1" dirty="0" smtClean="0">
                <a:solidFill>
                  <a:srgbClr val="FF0000"/>
                </a:solidFill>
              </a:rPr>
              <a:t>2,</a:t>
            </a:r>
            <a:r>
              <a:rPr lang="en-US" sz="2000" b="1" i="1" dirty="0" smtClean="0">
                <a:solidFill>
                  <a:srgbClr val="FF0000"/>
                </a:solidFill>
              </a:rPr>
              <a:t>2</a:t>
            </a:r>
            <a:r>
              <a:rPr lang="ru-RU" sz="1600" b="1" i="1" dirty="0" smtClean="0">
                <a:solidFill>
                  <a:srgbClr val="FF0000"/>
                </a:solidFill>
              </a:rPr>
              <a:t>%</a:t>
            </a:r>
            <a:r>
              <a:rPr lang="ru-RU" sz="2000" b="1" i="1" dirty="0" smtClean="0">
                <a:solidFill>
                  <a:srgbClr val="FF0000"/>
                </a:solidFill>
              </a:rPr>
              <a:t>        2,0</a:t>
            </a:r>
            <a:r>
              <a:rPr lang="ru-RU" sz="1600" b="1" i="1" dirty="0" smtClean="0">
                <a:solidFill>
                  <a:srgbClr val="FF0000"/>
                </a:solidFill>
              </a:rPr>
              <a:t>%</a:t>
            </a:r>
            <a:r>
              <a:rPr lang="ru-RU" sz="2000" b="1" i="1" dirty="0" smtClean="0">
                <a:solidFill>
                  <a:srgbClr val="FF0000"/>
                </a:solidFill>
              </a:rPr>
              <a:t>    </a:t>
            </a:r>
          </a:p>
          <a:p>
            <a:r>
              <a:rPr lang="ru-RU" sz="2000" b="1" i="1" dirty="0" smtClean="0"/>
              <a:t>    </a:t>
            </a:r>
          </a:p>
          <a:p>
            <a:r>
              <a:rPr lang="ru-RU" sz="2000" b="1" i="1" dirty="0" smtClean="0">
                <a:latin typeface="+mj-lt"/>
              </a:rPr>
              <a:t>        </a:t>
            </a:r>
            <a:endParaRPr lang="ru-RU" sz="2000" b="1" i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32846" y="4529213"/>
            <a:ext cx="4755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3,0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2,3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1,</a:t>
            </a:r>
            <a:r>
              <a:rPr lang="en-US" sz="2000" b="1" i="1" dirty="0" smtClean="0"/>
              <a:t>7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6,0</a:t>
            </a:r>
            <a:r>
              <a:rPr lang="ru-RU" sz="1600" b="1" i="1" dirty="0" smtClean="0">
                <a:solidFill>
                  <a:srgbClr val="FF0000"/>
                </a:solidFill>
              </a:rPr>
              <a:t>%</a:t>
            </a:r>
            <a:r>
              <a:rPr lang="ru-RU" sz="2000" b="1" i="1" dirty="0" smtClean="0">
                <a:solidFill>
                  <a:srgbClr val="FF0000"/>
                </a:solidFill>
              </a:rPr>
              <a:t> 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6263" y="5038493"/>
            <a:ext cx="4307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3,7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2,2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2,</a:t>
            </a:r>
            <a:r>
              <a:rPr lang="en-US" sz="2000" b="1" i="1" dirty="0" smtClean="0"/>
              <a:t>7</a:t>
            </a:r>
            <a:r>
              <a:rPr lang="ru-RU" sz="1600" b="1" i="1" dirty="0" smtClean="0"/>
              <a:t>%</a:t>
            </a:r>
            <a:r>
              <a:rPr lang="ru-RU" sz="2000" b="1" i="1" dirty="0" smtClean="0"/>
              <a:t>         </a:t>
            </a:r>
            <a:r>
              <a:rPr lang="ru-RU" sz="2000" b="1" i="1" dirty="0" smtClean="0">
                <a:solidFill>
                  <a:srgbClr val="FF0000"/>
                </a:solidFill>
              </a:rPr>
              <a:t>6,0</a:t>
            </a:r>
            <a:r>
              <a:rPr lang="ru-RU" sz="1600" b="1" i="1" dirty="0" smtClean="0">
                <a:solidFill>
                  <a:srgbClr val="FF0000"/>
                </a:solidFill>
              </a:rPr>
              <a:t>%</a:t>
            </a:r>
            <a:r>
              <a:rPr lang="ru-RU" sz="2000" b="1" i="1" dirty="0" smtClean="0"/>
              <a:t>  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463514" y="3314135"/>
            <a:ext cx="1342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Целевой показатель на 2023г.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4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39808" y="3271122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ГРП            ГКУ            ЕП</a:t>
            </a:r>
            <a:endParaRPr lang="ru-RU" sz="1400" b="1" i="1" dirty="0"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15424" y="5916786"/>
            <a:ext cx="2662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+mj-lt"/>
              </a:rPr>
              <a:t>ГРП            ГКУ            ЕП</a:t>
            </a:r>
            <a:endParaRPr lang="ru-RU" sz="1400" b="1" i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8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9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5" y="231648"/>
            <a:ext cx="10534651" cy="838199"/>
          </a:xfrm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Показатели, динамика по срокам предоставления государственных услуг</a:t>
            </a:r>
            <a:b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i="1" dirty="0" smtClean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5" name="Table 2"/>
          <p:cNvGraphicFramePr/>
          <p:nvPr/>
        </p:nvGraphicFramePr>
        <p:xfrm>
          <a:off x="373440" y="988800"/>
          <a:ext cx="8002464" cy="1844040"/>
        </p:xfrm>
        <a:graphic>
          <a:graphicData uri="http://schemas.openxmlformats.org/drawingml/2006/table">
            <a:tbl>
              <a:tblPr/>
              <a:tblGrid>
                <a:gridCol w="2243067"/>
                <a:gridCol w="3069064"/>
                <a:gridCol w="2690333"/>
              </a:tblGrid>
              <a:tr h="56896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1" i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Достигнутые средние значения </a:t>
                      </a:r>
                      <a:r>
                        <a:rPr sz="2400" i="1"/>
                        <a:t/>
                      </a:r>
                      <a:br>
                        <a:rPr sz="2400" i="1"/>
                      </a:br>
                      <a:r>
                        <a:rPr lang="ru-RU" sz="1500" b="1" i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за 9 месяцев </a:t>
                      </a:r>
                      <a:r>
                        <a:rPr lang="ru-RU" sz="1500" b="1" i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2023 г</a:t>
                      </a:r>
                      <a:r>
                        <a:rPr lang="ru-RU" sz="1500" b="1" i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.</a:t>
                      </a:r>
                      <a:endParaRPr lang="ru-RU" sz="1500" b="0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1" i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Плановые показатели</a:t>
                      </a:r>
                      <a:endParaRPr lang="ru-RU" sz="1500" b="0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8CFF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ГКУ</a:t>
                      </a:r>
                      <a:endParaRPr lang="ru-RU" sz="1400" b="0" i="1" strike="noStrike" spc="-1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1,8 дней</a:t>
                      </a:r>
                      <a:endParaRPr lang="ru-RU" sz="1400" b="0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FF0000"/>
                          </a:solidFill>
                          <a:latin typeface="Arial"/>
                        </a:rPr>
                        <a:t>2 </a:t>
                      </a:r>
                      <a:r>
                        <a:rPr lang="ru-RU" sz="1400" b="1" i="1" strike="noStrike" spc="-1" dirty="0">
                          <a:solidFill>
                            <a:srgbClr val="FF0000"/>
                          </a:solidFill>
                          <a:latin typeface="Arial"/>
                        </a:rPr>
                        <a:t>дня</a:t>
                      </a:r>
                      <a:endParaRPr lang="ru-RU" sz="1400" b="0" i="1" strike="noStrike" spc="-1" dirty="0">
                        <a:solidFill>
                          <a:srgbClr val="FF0000"/>
                        </a:solidFill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ГРП</a:t>
                      </a:r>
                      <a:endParaRPr lang="ru-RU" sz="1400" b="0" i="1" strike="noStrike" spc="-1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FF0000"/>
                          </a:solidFill>
                          <a:latin typeface="Arial"/>
                        </a:rPr>
                        <a:t>2,1 </a:t>
                      </a:r>
                      <a:r>
                        <a:rPr lang="ru-RU" sz="1400" b="1" i="1" strike="noStrike" spc="-1" dirty="0">
                          <a:solidFill>
                            <a:srgbClr val="FF0000"/>
                          </a:solidFill>
                          <a:latin typeface="Arial"/>
                        </a:rPr>
                        <a:t>дня</a:t>
                      </a:r>
                      <a:endParaRPr lang="ru-RU" sz="1400" b="0" i="1" strike="noStrike" spc="-1" dirty="0">
                        <a:solidFill>
                          <a:srgbClr val="FF0000"/>
                        </a:solidFill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FF0000"/>
                          </a:solidFill>
                          <a:latin typeface="Arial"/>
                        </a:rPr>
                        <a:t>2 </a:t>
                      </a:r>
                      <a:r>
                        <a:rPr lang="ru-RU" sz="1400" b="1" i="1" strike="noStrike" spc="-1" dirty="0">
                          <a:solidFill>
                            <a:srgbClr val="FF0000"/>
                          </a:solidFill>
                          <a:latin typeface="Arial"/>
                        </a:rPr>
                        <a:t>дня</a:t>
                      </a:r>
                      <a:endParaRPr lang="ru-RU" sz="1400" b="0" i="1" strike="noStrike" spc="-1" dirty="0">
                        <a:solidFill>
                          <a:srgbClr val="FF0000"/>
                        </a:solidFill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Единая процедура</a:t>
                      </a:r>
                      <a:endParaRPr lang="ru-RU" sz="1400" b="0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000000"/>
                          </a:solidFill>
                          <a:latin typeface="Arial"/>
                        </a:rPr>
                        <a:t>3,8 дней</a:t>
                      </a:r>
                      <a:endParaRPr lang="ru-RU" sz="1400" b="0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FF0000"/>
                          </a:solidFill>
                          <a:latin typeface="Arial"/>
                        </a:rPr>
                        <a:t>5 </a:t>
                      </a:r>
                      <a:r>
                        <a:rPr lang="ru-RU" sz="1400" b="1" i="1" strike="noStrike" spc="-1" dirty="0">
                          <a:solidFill>
                            <a:srgbClr val="FF0000"/>
                          </a:solidFill>
                          <a:latin typeface="Arial"/>
                        </a:rPr>
                        <a:t>дней</a:t>
                      </a:r>
                      <a:endParaRPr lang="ru-RU" sz="1400" b="0" i="1" strike="noStrike" spc="-1" dirty="0">
                        <a:solidFill>
                          <a:srgbClr val="FF0000"/>
                        </a:solidFill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4"/>
          <p:cNvGraphicFramePr/>
          <p:nvPr>
            <p:extLst>
              <p:ext uri="{D42A27DB-BD31-4B8C-83A1-F6EECF244321}">
                <p14:modId xmlns:p14="http://schemas.microsoft.com/office/powerpoint/2010/main" val="1040995457"/>
              </p:ext>
            </p:extLst>
          </p:nvPr>
        </p:nvGraphicFramePr>
        <p:xfrm>
          <a:off x="402336" y="2956224"/>
          <a:ext cx="7973568" cy="3553680"/>
        </p:xfrm>
        <a:graphic>
          <a:graphicData uri="http://schemas.openxmlformats.org/drawingml/2006/table">
            <a:tbl>
              <a:tblPr/>
              <a:tblGrid>
                <a:gridCol w="1993392"/>
                <a:gridCol w="1993392"/>
                <a:gridCol w="1993392"/>
                <a:gridCol w="1993392"/>
              </a:tblGrid>
              <a:tr h="48768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 smtClean="0">
                          <a:solidFill>
                            <a:srgbClr val="FFFFFF"/>
                          </a:solidFill>
                          <a:latin typeface="Arial"/>
                        </a:rPr>
                        <a:t>ГРП</a:t>
                      </a:r>
                      <a:endParaRPr lang="ru-RU" sz="1400" b="1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smtClean="0">
                          <a:solidFill>
                            <a:srgbClr val="FFFFFF"/>
                          </a:solidFill>
                          <a:latin typeface="Arial"/>
                        </a:rPr>
                        <a:t>ГКУ</a:t>
                      </a:r>
                      <a:endParaRPr lang="ru-RU" sz="1400" b="1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i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Единая процедура</a:t>
                      </a:r>
                      <a:endParaRPr lang="ru-RU" sz="1400" b="1" i="1" strike="noStrike" spc="-1" dirty="0">
                        <a:latin typeface="XO Oriel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C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Январь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2,4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1,9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3,6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Февраль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2,2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4,1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Март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2,4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2,5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4,6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Апрель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2,2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2,2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4,3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Май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1,7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3,7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1872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Июнь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FF0000"/>
                          </a:solidFill>
                          <a:latin typeface="+mj-lt"/>
                        </a:rPr>
                        <a:t>2,1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1,7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3,1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DFF"/>
                    </a:solidFill>
                  </a:tcPr>
                </a:tc>
              </a:tr>
              <a:tr h="3201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Июль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1,9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1,6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388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Август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1,9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1,3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3,7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  <a:tr h="3801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1" u="none" strike="noStrike" kern="120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+mn-cs"/>
                        </a:rPr>
                        <a:t>Сентябрь</a:t>
                      </a:r>
                      <a:endParaRPr lang="ru-RU" sz="1400" b="1" i="1" u="none" strike="noStrike" kern="120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marL="9525" marR="9525" marT="9525" marB="0" anchor="b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1,7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3,8</a:t>
                      </a:r>
                    </a:p>
                  </a:txBody>
                  <a:tcPr marL="9525" marR="9525" marT="9525" marB="0" anchor="b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CDAFF"/>
                    </a:solidFill>
                  </a:tcPr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8522208" y="1049423"/>
            <a:ext cx="3450336" cy="1840081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802624" y="1121664"/>
            <a:ext cx="3133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600" b="1" i="1" spc="-1" dirty="0" smtClean="0">
                <a:solidFill>
                  <a:srgbClr val="000000"/>
                </a:solidFill>
                <a:latin typeface="Arial"/>
              </a:rPr>
              <a:t>Средние сроки осуществления УРД в РФ</a:t>
            </a:r>
            <a:endParaRPr lang="ru-RU" sz="1600" b="1" i="1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14816" y="1694688"/>
            <a:ext cx="2243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spc="-1" dirty="0" smtClean="0">
                <a:solidFill>
                  <a:srgbClr val="000000"/>
                </a:solidFill>
                <a:latin typeface="Arial"/>
              </a:rPr>
              <a:t>ГРП      2,0</a:t>
            </a:r>
          </a:p>
          <a:p>
            <a:r>
              <a:rPr lang="ru-RU" sz="2000" b="1" i="1" spc="-1" dirty="0" smtClean="0">
                <a:solidFill>
                  <a:srgbClr val="000000"/>
                </a:solidFill>
                <a:latin typeface="Arial"/>
              </a:rPr>
              <a:t>ГКУ      </a:t>
            </a:r>
            <a:r>
              <a:rPr lang="ru-RU" sz="2000" b="1" i="1" spc="-1" dirty="0" smtClean="0">
                <a:solidFill>
                  <a:srgbClr val="FF0000"/>
                </a:solidFill>
                <a:latin typeface="Arial"/>
              </a:rPr>
              <a:t>2,3</a:t>
            </a:r>
          </a:p>
          <a:p>
            <a:r>
              <a:rPr lang="ru-RU" sz="2000" b="1" i="1" spc="-1" dirty="0" smtClean="0">
                <a:solidFill>
                  <a:srgbClr val="000000"/>
                </a:solidFill>
                <a:latin typeface="Arial"/>
              </a:rPr>
              <a:t>ЕП        3,8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491728" y="3042816"/>
            <a:ext cx="3450336" cy="3289746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619744" y="3127248"/>
            <a:ext cx="323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400" b="1" i="1" spc="-1" dirty="0" smtClean="0">
                <a:solidFill>
                  <a:srgbClr val="000000"/>
                </a:solidFill>
                <a:latin typeface="Arial"/>
              </a:rPr>
              <a:t>Доля осуществления ГКУ и ЕП за 1 день в отношении </a:t>
            </a:r>
          </a:p>
          <a:p>
            <a:pPr algn="ctr" defTabSz="914400"/>
            <a:r>
              <a:rPr lang="ru-RU" sz="1400" b="1" i="1" spc="-1" dirty="0" smtClean="0">
                <a:solidFill>
                  <a:srgbClr val="FF0000"/>
                </a:solidFill>
                <a:latin typeface="Arial"/>
              </a:rPr>
              <a:t>бытовой недвижимости </a:t>
            </a:r>
            <a:r>
              <a:rPr lang="ru-RU" sz="1400" b="1" i="1" spc="-1" dirty="0" smtClean="0">
                <a:latin typeface="Arial"/>
              </a:rPr>
              <a:t>в</a:t>
            </a:r>
            <a:r>
              <a:rPr lang="ru-RU" sz="1400" b="1" i="1" spc="-1" dirty="0" smtClean="0">
                <a:solidFill>
                  <a:srgbClr val="FF0000"/>
                </a:solidFill>
                <a:latin typeface="Arial"/>
              </a:rPr>
              <a:t> </a:t>
            </a:r>
            <a:r>
              <a:rPr lang="ru-RU" sz="1400" b="1" i="1" spc="-1" dirty="0" smtClean="0">
                <a:latin typeface="Arial"/>
              </a:rPr>
              <a:t>Республике Марий Эл </a:t>
            </a:r>
            <a:endParaRPr lang="ru-RU" sz="1400" b="1" i="1" spc="-1" dirty="0"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14560" y="4023360"/>
            <a:ext cx="142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</a:rPr>
              <a:t>78</a:t>
            </a:r>
            <a:r>
              <a:rPr lang="ru-RU" sz="2400" b="1" i="1" dirty="0" smtClean="0">
                <a:solidFill>
                  <a:srgbClr val="00B050"/>
                </a:solidFill>
              </a:rPr>
              <a:t>%</a:t>
            </a:r>
            <a:endParaRPr lang="ru-RU" sz="2400" b="1" i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50224" y="4730496"/>
            <a:ext cx="323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ru-RU" sz="1400" b="1" i="1" spc="-1" dirty="0" smtClean="0">
                <a:solidFill>
                  <a:srgbClr val="000000"/>
                </a:solidFill>
                <a:latin typeface="Arial"/>
              </a:rPr>
              <a:t>Доля осуществления ГКУ и ЕП за 1 день в отношении </a:t>
            </a:r>
          </a:p>
          <a:p>
            <a:pPr algn="ctr" defTabSz="914400"/>
            <a:r>
              <a:rPr lang="ru-RU" sz="1400" b="1" i="1" spc="-1" dirty="0" smtClean="0">
                <a:solidFill>
                  <a:srgbClr val="FF0000"/>
                </a:solidFill>
                <a:latin typeface="Arial"/>
              </a:rPr>
              <a:t>бытовой недвижимости</a:t>
            </a:r>
          </a:p>
          <a:p>
            <a:pPr algn="ctr" defTabSz="914400"/>
            <a:r>
              <a:rPr lang="ru-RU" sz="1400" b="1" i="1" spc="-1" dirty="0" smtClean="0">
                <a:latin typeface="Arial"/>
              </a:rPr>
              <a:t> в среднем по РФ</a:t>
            </a:r>
            <a:endParaRPr lang="ru-RU" sz="1400" b="1" i="1" spc="-1" dirty="0"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69424" y="5736336"/>
            <a:ext cx="142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B050"/>
                </a:solidFill>
              </a:rPr>
              <a:t>67%</a:t>
            </a:r>
          </a:p>
        </p:txBody>
      </p:sp>
      <p:pic>
        <p:nvPicPr>
          <p:cNvPr id="19" name="Graphic 267">
            <a:extLst>
              <a:ext uri="{FF2B5EF4-FFF2-40B4-BE49-F238E27FC236}">
                <a16:creationId xmlns:a16="http://schemas.microsoft.com/office/drawing/2014/main" xmlns="" id="{FE954492-AD9D-4573-B597-21E435D7B2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80291" y="3944419"/>
            <a:ext cx="690074" cy="664157"/>
          </a:xfrm>
          <a:prstGeom prst="rect">
            <a:avLst/>
          </a:prstGeom>
        </p:spPr>
      </p:pic>
      <p:pic>
        <p:nvPicPr>
          <p:cNvPr id="20" name="Graphic 307">
            <a:extLst>
              <a:ext uri="{FF2B5EF4-FFF2-40B4-BE49-F238E27FC236}">
                <a16:creationId xmlns:a16="http://schemas.microsoft.com/office/drawing/2014/main" xmlns="" id="{271111AF-A0F8-44B0-8A34-7DCF1CBC7F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0922318" y="1828801"/>
            <a:ext cx="734954" cy="73495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5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8"/>
          <p:cNvGrpSpPr/>
          <p:nvPr/>
        </p:nvGrpSpPr>
        <p:grpSpPr>
          <a:xfrm>
            <a:off x="0" y="6093296"/>
            <a:ext cx="12192000" cy="1013460"/>
            <a:chOff x="0" y="6351268"/>
            <a:chExt cx="12192000" cy="1013460"/>
          </a:xfrm>
        </p:grpSpPr>
        <p:pic>
          <p:nvPicPr>
            <p:cNvPr id="44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401122"/>
              <a:ext cx="7011160" cy="637794"/>
            </a:xfrm>
            <a:prstGeom prst="rect">
              <a:avLst/>
            </a:prstGeom>
          </p:spPr>
        </p:pic>
        <p:pic>
          <p:nvPicPr>
            <p:cNvPr id="45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171" y="6351268"/>
              <a:ext cx="7783829" cy="101346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3D1D6AB-7648-D648-9DF6-01ED1A7A4044}"/>
              </a:ext>
            </a:extLst>
          </p:cNvPr>
          <p:cNvSpPr txBox="1"/>
          <p:nvPr/>
        </p:nvSpPr>
        <p:spPr>
          <a:xfrm>
            <a:off x="997655" y="-40820"/>
            <a:ext cx="11194345" cy="880575"/>
          </a:xfrm>
          <a:prstGeom prst="rect">
            <a:avLst/>
          </a:prstGeom>
        </p:spPr>
        <p:txBody>
          <a:bodyPr lIns="48977" tIns="24490" rIns="48977" bIns="24490" anchor="ctr">
            <a:noAutofit/>
          </a:bodyPr>
          <a:lstStyle>
            <a:defPPr>
              <a:defRPr lang="ru-RU"/>
            </a:defPPr>
            <a:lvl1pPr defTabSz="914400">
              <a:defRPr sz="2400" b="1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endParaRPr lang="ru-RU" dirty="0">
              <a:solidFill>
                <a:srgbClr val="2A90F7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1D0280A-E284-4B54-9CCE-3D90414AB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Внесение в ЕГРН сведений о границах</a:t>
            </a:r>
            <a:endParaRPr lang="ru-RU" i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866" name="AutoShape 2" descr="blob:https://web.telegram.org/0b243a48-7735-4ce9-a7f3-03cac2fb893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43" name="Диаграмма 42"/>
          <p:cNvGraphicFramePr/>
          <p:nvPr/>
        </p:nvGraphicFramePr>
        <p:xfrm>
          <a:off x="436505" y="1228421"/>
          <a:ext cx="3980765" cy="2160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315984" y="3082055"/>
            <a:ext cx="3285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 2021     2022     2023</a:t>
            </a:r>
            <a:endParaRPr lang="ru-RU" sz="1400" b="1" i="1" dirty="0"/>
          </a:p>
        </p:txBody>
      </p:sp>
      <p:graphicFrame>
        <p:nvGraphicFramePr>
          <p:cNvPr id="47" name="Диаграмма 46"/>
          <p:cNvGraphicFramePr/>
          <p:nvPr/>
        </p:nvGraphicFramePr>
        <p:xfrm>
          <a:off x="3811880" y="1183416"/>
          <a:ext cx="3980765" cy="2160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8" name="Диаграмма 47"/>
          <p:cNvGraphicFramePr/>
          <p:nvPr/>
        </p:nvGraphicFramePr>
        <p:xfrm>
          <a:off x="391500" y="3793706"/>
          <a:ext cx="4185465" cy="2385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525970" y="1079415"/>
            <a:ext cx="2729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Территориальные зоны</a:t>
            </a:r>
            <a:endParaRPr lang="ru-RU" sz="1400" b="1" i="1" dirty="0"/>
          </a:p>
        </p:txBody>
      </p:sp>
      <p:sp>
        <p:nvSpPr>
          <p:cNvPr id="53" name="TextBox 52"/>
          <p:cNvSpPr txBox="1"/>
          <p:nvPr/>
        </p:nvSpPr>
        <p:spPr>
          <a:xfrm>
            <a:off x="3946895" y="1020962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Населенные пункты</a:t>
            </a:r>
            <a:endParaRPr lang="ru-RU" sz="1400" b="1" i="1" dirty="0"/>
          </a:p>
        </p:txBody>
      </p:sp>
      <p:sp>
        <p:nvSpPr>
          <p:cNvPr id="54" name="TextBox 53"/>
          <p:cNvSpPr txBox="1"/>
          <p:nvPr/>
        </p:nvSpPr>
        <p:spPr>
          <a:xfrm>
            <a:off x="499076" y="3672138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Муниципальные образования</a:t>
            </a:r>
            <a:endParaRPr lang="ru-RU" sz="1400" b="1" i="1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60259" y="3858563"/>
            <a:ext cx="1663316" cy="2425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TextBox 55"/>
          <p:cNvSpPr txBox="1"/>
          <p:nvPr/>
        </p:nvSpPr>
        <p:spPr>
          <a:xfrm>
            <a:off x="2608937" y="2332925"/>
            <a:ext cx="99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33,1%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653942" y="4735048"/>
            <a:ext cx="99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51,9%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008696" y="2310498"/>
            <a:ext cx="99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64,3%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51627" y="3173495"/>
            <a:ext cx="3285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 2021     2022     2023</a:t>
            </a:r>
            <a:endParaRPr lang="ru-RU" sz="1400" b="1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1236736" y="5904503"/>
            <a:ext cx="32853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/>
              <a:t> 2021     2022     2023</a:t>
            </a:r>
            <a:endParaRPr lang="ru-RU" sz="14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496107" y="1315750"/>
            <a:ext cx="4337306" cy="359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ru-RU" sz="20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2000" b="1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2023</a:t>
            </a:r>
            <a:r>
              <a:rPr lang="ru-RU" sz="20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году внесены сведения о:</a:t>
            </a:r>
          </a:p>
          <a:p>
            <a:pPr>
              <a:lnSpc>
                <a:spcPts val="3900"/>
              </a:lnSpc>
            </a:pPr>
            <a:endParaRPr lang="ru-RU" sz="2000" b="1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ts val="3900"/>
              </a:lnSpc>
            </a:pPr>
            <a:r>
              <a:rPr lang="ru-RU" sz="2000" b="1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811</a:t>
            </a:r>
            <a:r>
              <a:rPr lang="ru-RU" sz="20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территориальных зонах</a:t>
            </a:r>
          </a:p>
          <a:p>
            <a:pPr>
              <a:lnSpc>
                <a:spcPts val="3900"/>
              </a:lnSpc>
            </a:pPr>
            <a:endParaRPr lang="ru-RU" sz="2000" b="1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ts val="3900"/>
              </a:lnSpc>
            </a:pPr>
            <a:r>
              <a:rPr lang="ru-RU" sz="2000" b="1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290</a:t>
            </a:r>
            <a:r>
              <a:rPr lang="ru-RU" sz="20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населенных пунктов</a:t>
            </a:r>
          </a:p>
          <a:p>
            <a:pPr>
              <a:lnSpc>
                <a:spcPts val="3900"/>
              </a:lnSpc>
            </a:pPr>
            <a:endParaRPr lang="ru-RU" sz="2000" b="1" i="1" dirty="0" smtClean="0">
              <a:solidFill>
                <a:srgbClr val="00206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ts val="3900"/>
              </a:lnSpc>
            </a:pPr>
            <a:r>
              <a:rPr lang="ru-RU" sz="2000" b="1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46</a:t>
            </a:r>
            <a:r>
              <a:rPr lang="ru-RU" sz="2000" i="1" dirty="0" smtClean="0">
                <a:solidFill>
                  <a:srgbClr val="00206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муниципальных образований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6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0213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l" defTabSz="914241" rtl="0">
              <a:spcBef>
                <a:spcPts val="100"/>
              </a:spcBef>
            </a:pPr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Комплексные кадастровые работы</a:t>
            </a:r>
          </a:p>
        </p:txBody>
      </p:sp>
      <p:grpSp>
        <p:nvGrpSpPr>
          <p:cNvPr id="3" name="object 8"/>
          <p:cNvGrpSpPr/>
          <p:nvPr/>
        </p:nvGrpSpPr>
        <p:grpSpPr>
          <a:xfrm>
            <a:off x="0" y="5844542"/>
            <a:ext cx="12192000" cy="1013460"/>
            <a:chOff x="0" y="5844540"/>
            <a:chExt cx="12192000" cy="1013460"/>
          </a:xfrm>
        </p:grpSpPr>
        <p:pic>
          <p:nvPicPr>
            <p:cNvPr id="5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6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0" y="3734449"/>
            <a:ext cx="5015880" cy="30777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FF0000"/>
                </a:solidFill>
              </a:rPr>
              <a:t>ККР на публичной кадастровой карте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365" y="1178750"/>
            <a:ext cx="4050450" cy="25626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Скругленный прямоугольник 14"/>
          <p:cNvSpPr/>
          <p:nvPr/>
        </p:nvSpPr>
        <p:spPr>
          <a:xfrm>
            <a:off x="4612942" y="1204966"/>
            <a:ext cx="7260609" cy="2247918"/>
          </a:xfrm>
          <a:prstGeom prst="roundRect">
            <a:avLst>
              <a:gd name="adj" fmla="val 7295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5666482" y="1290025"/>
            <a:ext cx="2931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кадастровых кварталов</a:t>
            </a:r>
          </a:p>
          <a:p>
            <a:endParaRPr lang="ru-RU" sz="14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объектов недвижимости</a:t>
            </a:r>
            <a:r>
              <a:rPr lang="ru-RU" sz="1400" b="1" i="1" dirty="0" smtClean="0"/>
              <a:t>:</a:t>
            </a:r>
          </a:p>
          <a:p>
            <a:endParaRPr lang="ru-RU" sz="1600" b="1" i="1" dirty="0" smtClean="0"/>
          </a:p>
          <a:p>
            <a:endParaRPr lang="ru-RU" sz="1400" b="1" i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земельных участков</a:t>
            </a:r>
          </a:p>
          <a:p>
            <a:endParaRPr lang="ru-RU" sz="1600" b="1" i="1" dirty="0" smtClean="0"/>
          </a:p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объектов капитального строительства</a:t>
            </a:r>
            <a:endParaRPr lang="ru-RU" sz="1400" b="1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91247" y="1268760"/>
            <a:ext cx="1520456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      7</a:t>
            </a:r>
          </a:p>
          <a:p>
            <a:pPr algn="ctr"/>
            <a:endParaRPr lang="ru-RU" sz="1200" b="1" i="1" dirty="0" smtClean="0">
              <a:solidFill>
                <a:srgbClr val="00B050"/>
              </a:solidFill>
              <a:latin typeface="+mj-lt"/>
            </a:endParaRPr>
          </a:p>
          <a:p>
            <a:pPr algn="ctr"/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 15 005</a:t>
            </a:r>
          </a:p>
          <a:p>
            <a:pPr algn="ctr"/>
            <a:endParaRPr lang="ru-RU" sz="1800" b="1" i="1" dirty="0" smtClean="0">
              <a:solidFill>
                <a:srgbClr val="00B050"/>
              </a:solidFill>
              <a:latin typeface="+mj-lt"/>
            </a:endParaRPr>
          </a:p>
          <a:p>
            <a:pPr algn="ctr"/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 10 536</a:t>
            </a:r>
          </a:p>
          <a:p>
            <a:pPr algn="ctr"/>
            <a:endParaRPr lang="ru-RU" sz="1200" b="1" i="1" dirty="0" smtClean="0">
              <a:solidFill>
                <a:srgbClr val="00B050"/>
              </a:solidFill>
              <a:latin typeface="+mj-lt"/>
            </a:endParaRPr>
          </a:p>
          <a:p>
            <a:pPr algn="ctr"/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   4 469</a:t>
            </a:r>
            <a:endParaRPr lang="ru-RU" sz="2000" b="1" i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419361" y="2159274"/>
            <a:ext cx="312664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средств из бюджета </a:t>
            </a:r>
          </a:p>
          <a:p>
            <a:pPr algn="ctr">
              <a:lnSpc>
                <a:spcPts val="2200"/>
              </a:lnSpc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Марий Эл</a:t>
            </a:r>
          </a:p>
          <a:p>
            <a:pPr>
              <a:lnSpc>
                <a:spcPts val="2200"/>
              </a:lnSpc>
            </a:pP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33588" y="1507433"/>
            <a:ext cx="2503236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3 941</a:t>
            </a:r>
            <a:r>
              <a:rPr lang="ru-RU" sz="16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ru-RU" sz="24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i="1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655842" y="3930554"/>
            <a:ext cx="3751180" cy="2238233"/>
          </a:xfrm>
          <a:prstGeom prst="roundRect">
            <a:avLst>
              <a:gd name="adj" fmla="val 843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705966" y="3930555"/>
            <a:ext cx="3208530" cy="2238233"/>
          </a:xfrm>
          <a:prstGeom prst="roundRect">
            <a:avLst>
              <a:gd name="adj" fmla="val 6148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48804" y="4303616"/>
            <a:ext cx="4274288" cy="1615805"/>
          </a:xfrm>
          <a:prstGeom prst="rect">
            <a:avLst/>
          </a:prstGeom>
          <a:noFill/>
        </p:spPr>
        <p:txBody>
          <a:bodyPr wrap="square" lIns="121898" tIns="60949" rIns="121898" bIns="60949" rtlCol="0">
            <a:spAutoFit/>
          </a:bodyPr>
          <a:lstStyle/>
          <a:p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По итогам ККР 2023 года стоимость работ в отношении одного объекта недвижимости составляет </a:t>
            </a:r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233 </a:t>
            </a:r>
            <a:r>
              <a:rPr lang="ru-RU" sz="1600" b="1" i="1" dirty="0" smtClean="0">
                <a:solidFill>
                  <a:srgbClr val="00B050"/>
                </a:solidFill>
                <a:latin typeface="+mj-lt"/>
              </a:rPr>
              <a:t>руб.</a:t>
            </a:r>
            <a:endParaRPr lang="ru-RU" sz="2000" b="1" i="1" dirty="0" smtClean="0">
              <a:solidFill>
                <a:srgbClr val="00B050"/>
              </a:solidFill>
              <a:latin typeface="+mj-lt"/>
            </a:endParaRPr>
          </a:p>
          <a:p>
            <a:endParaRPr lang="ru-RU" sz="700" i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endParaRPr lang="ru-RU" sz="1600" i="1" dirty="0"/>
          </a:p>
        </p:txBody>
      </p:sp>
      <p:sp>
        <p:nvSpPr>
          <p:cNvPr id="34" name="TextBox 33"/>
          <p:cNvSpPr txBox="1"/>
          <p:nvPr/>
        </p:nvSpPr>
        <p:spPr>
          <a:xfrm>
            <a:off x="4807101" y="4207732"/>
            <a:ext cx="360040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srgbClr val="00B050"/>
                </a:solidFill>
                <a:latin typeface="+mj-lt"/>
              </a:rPr>
              <a:t>  </a:t>
            </a:r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20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        </a:t>
            </a: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кадастровых кварталов </a:t>
            </a:r>
          </a:p>
          <a:p>
            <a:pPr lvl="0"/>
            <a:endParaRPr lang="ru-RU" sz="900" dirty="0" smtClean="0"/>
          </a:p>
          <a:p>
            <a:pPr lvl="0"/>
            <a:r>
              <a:rPr lang="ru-RU" sz="2000" b="1" i="1" dirty="0" smtClean="0">
                <a:solidFill>
                  <a:srgbClr val="00B050"/>
                </a:solidFill>
                <a:latin typeface="+mj-lt"/>
              </a:rPr>
              <a:t>7920    </a:t>
            </a:r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объектов недвижимости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86287" y="791414"/>
            <a:ext cx="1845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2022 год</a:t>
            </a:r>
            <a:endParaRPr lang="ru-RU" sz="2400" b="1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486557" y="3427707"/>
            <a:ext cx="1845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2023 год</a:t>
            </a:r>
            <a:endParaRPr lang="ru-RU" sz="2400" b="1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11737" y="4892396"/>
            <a:ext cx="32072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</a:rPr>
              <a:t>Кадастровых кварталов </a:t>
            </a:r>
          </a:p>
          <a:p>
            <a:pPr lvl="0" algn="ctr"/>
            <a:r>
              <a:rPr lang="ru-RU" sz="1600" b="1" i="1" dirty="0" smtClean="0">
                <a:solidFill>
                  <a:srgbClr val="FF0000"/>
                </a:solidFill>
              </a:rPr>
              <a:t>за счет средств регионального и федерального бюджетов </a:t>
            </a:r>
          </a:p>
          <a:p>
            <a:pPr lvl="0" algn="ctr"/>
            <a:endParaRPr lang="ru-RU" sz="10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77699" y="3470925"/>
            <a:ext cx="2941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0070C0"/>
                </a:solidFill>
                <a:latin typeface="+mj-lt"/>
              </a:rPr>
              <a:t>2024-2025 годы</a:t>
            </a:r>
            <a:endParaRPr lang="ru-RU" sz="2400" b="1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88764" y="4198316"/>
            <a:ext cx="25032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B050"/>
                </a:solidFill>
                <a:latin typeface="+mj-lt"/>
              </a:rPr>
              <a:t>60</a:t>
            </a:r>
            <a:endParaRPr lang="ru-RU" sz="36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  <a:p>
            <a:endParaRPr lang="ru-RU" sz="1050" i="1" dirty="0"/>
          </a:p>
        </p:txBody>
      </p:sp>
      <p:pic>
        <p:nvPicPr>
          <p:cNvPr id="25" name="Graphic 28">
            <a:extLst>
              <a:ext uri="{FF2B5EF4-FFF2-40B4-BE49-F238E27FC236}">
                <a16:creationId xmlns:a16="http://schemas.microsoft.com/office/drawing/2014/main" xmlns="" id="{054C9E9E-0A2B-4F40-19B4-71610821AC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476763" y="4067033"/>
            <a:ext cx="720080" cy="72008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2591" y="5160828"/>
            <a:ext cx="343749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4282,6 тыс. </a:t>
            </a:r>
            <a:r>
              <a:rPr lang="ru-RU" sz="1800" b="1" i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ts val="2200"/>
              </a:lnSpc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из бюджета </a:t>
            </a:r>
          </a:p>
          <a:p>
            <a:pPr algn="ctr">
              <a:lnSpc>
                <a:spcPts val="2200"/>
              </a:lnSpc>
            </a:pP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Марий Эл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5" y="0"/>
            <a:ext cx="10534651" cy="1097280"/>
          </a:xfrm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Меры, принимаемые для снижения доли решений о приостановлении учетно-регистрационных действий </a:t>
            </a:r>
            <a:b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ru-RU" i="1" dirty="0" smtClean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CustomShape 4"/>
          <p:cNvSpPr/>
          <p:nvPr/>
        </p:nvSpPr>
        <p:spPr>
          <a:xfrm>
            <a:off x="475488" y="1235808"/>
            <a:ext cx="11716512" cy="1829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9997" tIns="59999" rIns="119997" bIns="59999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i="1" spc="-1" dirty="0">
                <a:solidFill>
                  <a:srgbClr val="000000"/>
                </a:solidFill>
                <a:latin typeface="Times New Roman"/>
                <a:ea typeface="DejaVu Sans"/>
              </a:rPr>
              <a:t>Поручение руководителя Федеральной службы государственной регистрации, кадастра и картографии О.А. </a:t>
            </a:r>
            <a:r>
              <a:rPr lang="ru-RU" sz="24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Скуфинского</a:t>
            </a:r>
            <a:r>
              <a:rPr lang="ru-RU" sz="2400" i="1" spc="-1" dirty="0">
                <a:solidFill>
                  <a:srgbClr val="000000"/>
                </a:solidFill>
                <a:latin typeface="Times New Roman"/>
                <a:ea typeface="DejaVu Sans"/>
              </a:rPr>
              <a:t> от </a:t>
            </a:r>
            <a:r>
              <a:rPr lang="ru-RU" sz="2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20.10.2022 </a:t>
            </a:r>
            <a:r>
              <a:rPr lang="ru-RU" sz="2400" i="1" spc="-1" dirty="0">
                <a:solidFill>
                  <a:srgbClr val="000000"/>
                </a:solidFill>
                <a:latin typeface="Times New Roman"/>
                <a:ea typeface="DejaVu Sans"/>
              </a:rPr>
              <a:t>№ </a:t>
            </a:r>
            <a:r>
              <a:rPr lang="ru-RU" sz="2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ОС-068/22</a:t>
            </a:r>
            <a:endParaRPr lang="ru-RU" sz="2400" spc="-1" dirty="0"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900" spc="-1" dirty="0"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800" i="1" spc="-1" dirty="0">
                <a:solidFill>
                  <a:srgbClr val="000000"/>
                </a:solidFill>
                <a:latin typeface="Times New Roman"/>
                <a:ea typeface="DejaVu Sans"/>
              </a:rPr>
              <a:t>Территориальным органам </a:t>
            </a:r>
            <a:r>
              <a:rPr lang="ru-RU" sz="18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Росреестра</a:t>
            </a:r>
            <a:r>
              <a:rPr lang="ru-RU" sz="1800" i="1" spc="-1" dirty="0">
                <a:solidFill>
                  <a:srgbClr val="000000"/>
                </a:solidFill>
                <a:latin typeface="Times New Roman"/>
                <a:ea typeface="DejaVu Sans"/>
              </a:rPr>
              <a:t> необходимо обеспечить направление в </a:t>
            </a:r>
            <a:r>
              <a:rPr lang="ru-RU" sz="18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саморегулируемые</a:t>
            </a:r>
            <a:r>
              <a:rPr lang="ru-RU" sz="1800" i="1" spc="-1" dirty="0">
                <a:solidFill>
                  <a:srgbClr val="000000"/>
                </a:solidFill>
                <a:latin typeface="Times New Roman"/>
                <a:ea typeface="DejaVu Sans"/>
              </a:rPr>
              <a:t> организации кадастровых инженеров информации о нарушениях допущенных кадастровыми инженерами при осуществлении кадастровых работ в следующих случаях:</a:t>
            </a:r>
            <a:endParaRPr lang="ru-RU" sz="1800" spc="-1" dirty="0">
              <a:latin typeface="XO Oriel"/>
            </a:endParaRPr>
          </a:p>
        </p:txBody>
      </p:sp>
      <p:sp>
        <p:nvSpPr>
          <p:cNvPr id="6" name="CustomShape 5"/>
          <p:cNvSpPr/>
          <p:nvPr/>
        </p:nvSpPr>
        <p:spPr>
          <a:xfrm>
            <a:off x="1414272" y="3448416"/>
            <a:ext cx="9460992" cy="23371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9997" tIns="59999" rIns="119997" bIns="59999">
            <a:spAutoFit/>
          </a:bodyPr>
          <a:lstStyle/>
          <a:p>
            <a:pPr marL="381110" indent="-379671">
              <a:buClr>
                <a:srgbClr val="000000"/>
              </a:buClr>
            </a:pPr>
            <a:r>
              <a:rPr lang="ru-RU" sz="1800" i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 принятии решения о необходимости устранения реестровой ошибки, совершенной в течении предыдущих трех лет;</a:t>
            </a:r>
            <a:endParaRPr lang="ru-RU" sz="1800" i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i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110" indent="-379671">
              <a:buClr>
                <a:srgbClr val="000000"/>
              </a:buClr>
            </a:pPr>
            <a:r>
              <a:rPr lang="ru-RU" sz="1800" i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 принятии решения о приостановлении учетно-регистрационных действий на основании выявленных типичных нарушений в деятельности кадастровых инженеров;</a:t>
            </a:r>
            <a:endParaRPr lang="ru-RU" sz="1800" i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1800" i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1110" indent="-379671">
              <a:buClr>
                <a:srgbClr val="000000"/>
              </a:buClr>
            </a:pPr>
            <a:r>
              <a:rPr lang="ru-RU" sz="1800" i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при принятии решений об отказе в осуществлении учетно-регистрационных действий в случаях </a:t>
            </a:r>
            <a:r>
              <a:rPr lang="ru-RU" sz="1800" i="1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неустранения</a:t>
            </a:r>
            <a:r>
              <a:rPr lang="ru-RU" sz="1800" i="1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кадастровыми инженерами причин приостановления. </a:t>
            </a:r>
            <a:endParaRPr lang="ru-RU" sz="1800" i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object 8"/>
          <p:cNvGrpSpPr/>
          <p:nvPr/>
        </p:nvGrpSpPr>
        <p:grpSpPr>
          <a:xfrm>
            <a:off x="0" y="5844543"/>
            <a:ext cx="12192000" cy="1013460"/>
            <a:chOff x="0" y="5844540"/>
            <a:chExt cx="12192000" cy="1013460"/>
          </a:xfrm>
        </p:grpSpPr>
        <p:pic>
          <p:nvPicPr>
            <p:cNvPr id="8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9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08170" y="5844540"/>
              <a:ext cx="7783829" cy="1013460"/>
            </a:xfrm>
            <a:prstGeom prst="rect">
              <a:avLst/>
            </a:prstGeom>
          </p:spPr>
        </p:pic>
      </p:grpSp>
      <p:pic>
        <p:nvPicPr>
          <p:cNvPr id="11" name="Graphic 359">
            <a:extLst>
              <a:ext uri="{FF2B5EF4-FFF2-40B4-BE49-F238E27FC236}">
                <a16:creationId xmlns:a16="http://schemas.microsoft.com/office/drawing/2014/main" xmlns="" id="{35847239-A00F-4C6E-9DFC-24699C399D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962025" y="4412769"/>
            <a:ext cx="416309" cy="408453"/>
          </a:xfrm>
          <a:prstGeom prst="rect">
            <a:avLst/>
          </a:prstGeom>
        </p:spPr>
      </p:pic>
      <p:pic>
        <p:nvPicPr>
          <p:cNvPr id="13" name="Graphic 359">
            <a:extLst>
              <a:ext uri="{FF2B5EF4-FFF2-40B4-BE49-F238E27FC236}">
                <a16:creationId xmlns:a16="http://schemas.microsoft.com/office/drawing/2014/main" xmlns="" id="{35847239-A00F-4C6E-9DFC-24699C399D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997963" y="5196888"/>
            <a:ext cx="416309" cy="408453"/>
          </a:xfrm>
          <a:prstGeom prst="rect">
            <a:avLst/>
          </a:prstGeom>
        </p:spPr>
      </p:pic>
      <p:pic>
        <p:nvPicPr>
          <p:cNvPr id="14" name="Graphic 359">
            <a:extLst>
              <a:ext uri="{FF2B5EF4-FFF2-40B4-BE49-F238E27FC236}">
                <a16:creationId xmlns:a16="http://schemas.microsoft.com/office/drawing/2014/main" xmlns="" id="{35847239-A00F-4C6E-9DFC-24699C399D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962024" y="3518333"/>
            <a:ext cx="416309" cy="40845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CA335-37F7-42C7-872A-92C3D7072F89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5" y="0"/>
            <a:ext cx="9805676" cy="838199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Статистика направления в СРО информации о выявленных нарушениях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307" y="927846"/>
            <a:ext cx="5409973" cy="3334871"/>
          </a:xfrm>
          <a:prstGeom prst="roundRect">
            <a:avLst>
              <a:gd name="adj" fmla="val 3882"/>
            </a:avLst>
          </a:prstGeom>
          <a:solidFill>
            <a:schemeClr val="bg1"/>
          </a:solidFill>
          <a:ln w="28575">
            <a:solidFill>
              <a:schemeClr val="bg2">
                <a:lumMod val="5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-667938" y="1720730"/>
          <a:ext cx="5732060" cy="220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0770" y="3703614"/>
            <a:ext cx="3294530" cy="30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II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III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 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8758" y="1100208"/>
            <a:ext cx="4810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направление информация о нарушениях за 2023 год</a:t>
            </a:r>
          </a:p>
        </p:txBody>
      </p:sp>
      <p:grpSp>
        <p:nvGrpSpPr>
          <p:cNvPr id="13" name="object 8"/>
          <p:cNvGrpSpPr/>
          <p:nvPr/>
        </p:nvGrpSpPr>
        <p:grpSpPr>
          <a:xfrm>
            <a:off x="-69295" y="6021961"/>
            <a:ext cx="12261295" cy="1013460"/>
            <a:chOff x="0" y="6039659"/>
            <a:chExt cx="12261295" cy="1013460"/>
          </a:xfrm>
        </p:grpSpPr>
        <p:pic>
          <p:nvPicPr>
            <p:cNvPr id="14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15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77466" y="6039659"/>
              <a:ext cx="7783829" cy="1013460"/>
            </a:xfrm>
            <a:prstGeom prst="rect">
              <a:avLst/>
            </a:prstGeom>
          </p:spPr>
        </p:pic>
      </p:grpSp>
      <p:sp>
        <p:nvSpPr>
          <p:cNvPr id="16" name="CustomShape 4"/>
          <p:cNvSpPr/>
          <p:nvPr/>
        </p:nvSpPr>
        <p:spPr>
          <a:xfrm>
            <a:off x="390828" y="4544190"/>
            <a:ext cx="10918148" cy="7372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отношении </a:t>
            </a:r>
            <a:r>
              <a:rPr lang="ru-RU" sz="2400" b="1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10</a:t>
            </a:r>
            <a:r>
              <a:rPr lang="ru-RU" sz="1800" b="0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 кадастровых </a:t>
            </a:r>
            <a:r>
              <a:rPr lang="ru-RU" sz="18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инженеров применены меры дисциплинарного воздействия в виде замечания о необходимости соблюдения действующего законодательства.</a:t>
            </a:r>
            <a:endParaRPr lang="ru-RU" sz="1800" b="0" strike="noStrike" spc="-1" dirty="0">
              <a:latin typeface="XO Oriel"/>
            </a:endParaRPr>
          </a:p>
        </p:txBody>
      </p:sp>
      <p:sp>
        <p:nvSpPr>
          <p:cNvPr id="17" name="CustomShape 5"/>
          <p:cNvSpPr/>
          <p:nvPr/>
        </p:nvSpPr>
        <p:spPr>
          <a:xfrm>
            <a:off x="7081656" y="931131"/>
            <a:ext cx="3527280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Нарушения информация о которых направлена в СРО:</a:t>
            </a:r>
            <a:endParaRPr lang="ru-RU" sz="1800" b="1" strike="noStrike" spc="-1" dirty="0">
              <a:latin typeface="XO Oriel"/>
            </a:endParaRPr>
          </a:p>
        </p:txBody>
      </p:sp>
      <p:sp>
        <p:nvSpPr>
          <p:cNvPr id="18" name="CustomShape 6"/>
          <p:cNvSpPr/>
          <p:nvPr/>
        </p:nvSpPr>
        <p:spPr>
          <a:xfrm>
            <a:off x="5925312" y="1576008"/>
            <a:ext cx="5839968" cy="288318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8000"/>
              </a:lnSpc>
            </a:pPr>
            <a:r>
              <a:rPr lang="ru-RU" sz="1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1. границы </a:t>
            </a:r>
            <a:r>
              <a:rPr lang="ru-RU" sz="1400" i="1" spc="-1" dirty="0">
                <a:solidFill>
                  <a:srgbClr val="000000"/>
                </a:solidFill>
                <a:latin typeface="Times New Roman"/>
                <a:ea typeface="DejaVu Sans"/>
              </a:rPr>
              <a:t>земельного участка, о государственном кадастровом учете которого представлено заявление, пересекают границы другого земельного участка, сведения о котором содержится в ЕГРН;</a:t>
            </a:r>
          </a:p>
          <a:p>
            <a:pPr algn="just">
              <a:lnSpc>
                <a:spcPct val="108000"/>
              </a:lnSpc>
            </a:pPr>
            <a:r>
              <a:rPr lang="ru-RU" sz="1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2. размер </a:t>
            </a:r>
            <a:r>
              <a:rPr lang="ru-RU" sz="1400" i="1" spc="-1" dirty="0">
                <a:solidFill>
                  <a:srgbClr val="000000"/>
                </a:solidFill>
                <a:latin typeface="Times New Roman"/>
                <a:ea typeface="DejaVu Sans"/>
              </a:rPr>
              <a:t>и площадь образуемого земельного участка не соответствуют требованиям к предельным (минимальным или максимальным) размерам земельных участков, установленных утвержденными правилами землепользования и </a:t>
            </a:r>
            <a:r>
              <a:rPr lang="ru-RU" sz="1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застройки</a:t>
            </a:r>
            <a:r>
              <a:rPr lang="ru-RU" sz="1400" i="1" spc="-1" dirty="0">
                <a:solidFill>
                  <a:srgbClr val="000000"/>
                </a:solidFill>
                <a:latin typeface="Times New Roman"/>
                <a:ea typeface="DejaVu Sans"/>
              </a:rPr>
              <a:t>;</a:t>
            </a:r>
            <a:endParaRPr lang="ru-RU" sz="1400" i="1" spc="-1" dirty="0" smtClean="0">
              <a:solidFill>
                <a:srgbClr val="000000"/>
              </a:solidFill>
              <a:latin typeface="Times New Roman"/>
              <a:ea typeface="DejaVu Sans"/>
            </a:endParaRPr>
          </a:p>
          <a:p>
            <a:pPr algn="just">
              <a:lnSpc>
                <a:spcPct val="108000"/>
              </a:lnSpc>
            </a:pPr>
            <a:r>
              <a:rPr lang="ru-RU" sz="14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3.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технического плана отсутствует разрешение на строительство и/или проектная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документация;</a:t>
            </a:r>
          </a:p>
          <a:p>
            <a:pPr algn="just">
              <a:lnSpc>
                <a:spcPct val="108000"/>
              </a:lnSpc>
            </a:pPr>
            <a:r>
              <a:rPr lang="ru-RU" sz="1400" i="1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4. </a:t>
            </a:r>
            <a:r>
              <a:rPr lang="ru-RU" sz="1400" i="1" spc="-1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в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техническом плане указаны не все земельные участки и/или кадастровые кварталы на (-под, -над) которыми расположен объект капитального строительства</a:t>
            </a:r>
            <a:endParaRPr lang="ru-RU" sz="1400" i="1" spc="-1" dirty="0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  <p:sp>
        <p:nvSpPr>
          <p:cNvPr id="19" name="CustomShape 4"/>
          <p:cNvSpPr/>
          <p:nvPr/>
        </p:nvSpPr>
        <p:spPr>
          <a:xfrm>
            <a:off x="408758" y="5241371"/>
            <a:ext cx="10918148" cy="46021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В отношении </a:t>
            </a:r>
            <a:r>
              <a:rPr lang="ru-RU" sz="2400" b="1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8</a:t>
            </a:r>
            <a:r>
              <a:rPr lang="ru-RU" sz="1800" b="0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 кадастровых </a:t>
            </a:r>
            <a:r>
              <a:rPr lang="ru-RU" sz="1800" b="0" i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инженеров </a:t>
            </a:r>
            <a:r>
              <a:rPr lang="ru-RU" sz="1800" b="0" i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проведена разъяснительная/методическая работа</a:t>
            </a:r>
            <a:endParaRPr lang="ru-RU" sz="1800" b="0" strike="noStrike" spc="-1" dirty="0">
              <a:latin typeface="XO Orie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89577" y="6382426"/>
            <a:ext cx="2925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9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827" y="5711647"/>
            <a:ext cx="11591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i="1" spc="-1" dirty="0">
                <a:solidFill>
                  <a:srgbClr val="000000"/>
                </a:solidFill>
                <a:latin typeface="Times New Roman"/>
                <a:ea typeface="DejaVu Sans"/>
              </a:rPr>
              <a:t>В </a:t>
            </a:r>
            <a:r>
              <a:rPr lang="ru-RU" sz="18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отношении </a:t>
            </a:r>
            <a:r>
              <a:rPr lang="ru-RU" sz="1800" b="1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1</a:t>
            </a:r>
            <a:r>
              <a:rPr lang="ru-RU" sz="1800" i="1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кадастрового инженера принято решение об отказе, поскольку ране уже было вынесено замечание</a:t>
            </a:r>
            <a:endParaRPr lang="ru-RU" sz="1800" spc="-1" dirty="0">
              <a:latin typeface="XO Orie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ектор Архитектор isometri опирается на концепцию архитектурного проекта архитекторы на рабочем месте, архитектурный проект, чертежи линейки, ноутбука и делителя компаса"/>
          <p:cNvPicPr>
            <a:picLocks noChangeAspect="1" noChangeArrowheads="1"/>
          </p:cNvPicPr>
          <p:nvPr/>
        </p:nvPicPr>
        <p:blipFill>
          <a:blip r:embed="rId2"/>
          <a:srcRect t="6447" b="6864"/>
          <a:stretch>
            <a:fillRect/>
          </a:stretch>
        </p:blipFill>
        <p:spPr bwMode="auto">
          <a:xfrm>
            <a:off x="829056" y="3122140"/>
            <a:ext cx="3450336" cy="299103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rPr>
              <a:t>Меры, принимаемые для снижения доли решений о приостановлении учетно-регистрационных действий </a:t>
            </a:r>
          </a:p>
        </p:txBody>
      </p:sp>
      <p:grpSp>
        <p:nvGrpSpPr>
          <p:cNvPr id="5" name="object 8"/>
          <p:cNvGrpSpPr/>
          <p:nvPr/>
        </p:nvGrpSpPr>
        <p:grpSpPr>
          <a:xfrm>
            <a:off x="0" y="6078315"/>
            <a:ext cx="12261295" cy="1013460"/>
            <a:chOff x="0" y="6039659"/>
            <a:chExt cx="12261295" cy="1013460"/>
          </a:xfrm>
        </p:grpSpPr>
        <p:pic>
          <p:nvPicPr>
            <p:cNvPr id="6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220206"/>
              <a:ext cx="7011160" cy="637794"/>
            </a:xfrm>
            <a:prstGeom prst="rect">
              <a:avLst/>
            </a:prstGeom>
          </p:spPr>
        </p:pic>
        <p:pic>
          <p:nvPicPr>
            <p:cNvPr id="7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77466" y="6039659"/>
              <a:ext cx="7783829" cy="1013460"/>
            </a:xfrm>
            <a:prstGeom prst="rect">
              <a:avLst/>
            </a:prstGeom>
          </p:spPr>
        </p:pic>
      </p:grpSp>
      <p:sp>
        <p:nvSpPr>
          <p:cNvPr id="8" name="CustomShape 4"/>
          <p:cNvSpPr/>
          <p:nvPr/>
        </p:nvSpPr>
        <p:spPr>
          <a:xfrm>
            <a:off x="335136" y="1089504"/>
            <a:ext cx="7356582" cy="21371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9997" tIns="59999" rIns="119997" bIns="59999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000" i="1" spc="-1" dirty="0">
                <a:solidFill>
                  <a:srgbClr val="000000"/>
                </a:solidFill>
                <a:latin typeface="Times New Roman"/>
                <a:ea typeface="DejaVu Sans"/>
              </a:rPr>
              <a:t>Поручение руководителя Федеральной службы государственной регистрации, кадастра и картографии О.А. </a:t>
            </a:r>
            <a:r>
              <a:rPr lang="ru-RU" sz="20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Скуфинского</a:t>
            </a:r>
            <a:r>
              <a:rPr lang="ru-RU" sz="2000" i="1" spc="-1" dirty="0">
                <a:solidFill>
                  <a:srgbClr val="000000"/>
                </a:solidFill>
                <a:latin typeface="Times New Roman"/>
                <a:ea typeface="DejaVu Sans"/>
              </a:rPr>
              <a:t> от 19.05.2022 № ОС-041/22</a:t>
            </a:r>
            <a:endParaRPr lang="ru-RU" sz="2000" spc="-1" dirty="0">
              <a:latin typeface="XO Oriel"/>
            </a:endParaRPr>
          </a:p>
          <a:p>
            <a:pPr>
              <a:lnSpc>
                <a:spcPct val="100000"/>
              </a:lnSpc>
            </a:pPr>
            <a:endParaRPr lang="ru-RU" sz="2000" spc="-1" dirty="0">
              <a:latin typeface="XO Oriel"/>
            </a:endParaRPr>
          </a:p>
          <a:p>
            <a:pPr>
              <a:lnSpc>
                <a:spcPct val="100000"/>
              </a:lnSpc>
            </a:pPr>
            <a:r>
              <a:rPr lang="ru-RU" sz="1700" i="1" spc="-1" dirty="0">
                <a:solidFill>
                  <a:srgbClr val="000000"/>
                </a:solidFill>
                <a:latin typeface="Times New Roman"/>
                <a:ea typeface="DejaVu Sans"/>
              </a:rPr>
              <a:t>Территориальным органам </a:t>
            </a:r>
            <a:r>
              <a:rPr lang="ru-RU" sz="17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Росреестра</a:t>
            </a:r>
            <a:r>
              <a:rPr lang="ru-RU" sz="1700" i="1" spc="-1" dirty="0">
                <a:solidFill>
                  <a:srgbClr val="000000"/>
                </a:solidFill>
                <a:latin typeface="Times New Roman"/>
                <a:ea typeface="DejaVu Sans"/>
              </a:rPr>
              <a:t> необходимо ежеквартально формировать рейтинг кадастровых инженеров и размещать его в блоках региональной информации на официальном сайте </a:t>
            </a:r>
            <a:r>
              <a:rPr lang="ru-RU" sz="1700" i="1" spc="-1" dirty="0" err="1">
                <a:solidFill>
                  <a:srgbClr val="000000"/>
                </a:solidFill>
                <a:latin typeface="Times New Roman"/>
                <a:ea typeface="DejaVu Sans"/>
              </a:rPr>
              <a:t>Росреестра</a:t>
            </a:r>
            <a:r>
              <a:rPr lang="ru-RU" sz="1700" i="1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700" spc="-1" dirty="0">
              <a:latin typeface="XO Orie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86519" y="1544653"/>
            <a:ext cx="4523804" cy="4523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1559654" y="6382426"/>
            <a:ext cx="422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10</a:t>
            </a:r>
            <a:endParaRPr lang="ru-RU" sz="1600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" y="5915989"/>
            <a:ext cx="12188113" cy="94201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" y="3"/>
            <a:ext cx="12213148" cy="6900317"/>
            <a:chOff x="0" y="0"/>
            <a:chExt cx="12213147" cy="6900317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94029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2192000" cy="825500"/>
            </a:xfrm>
            <a:custGeom>
              <a:avLst/>
              <a:gdLst/>
              <a:ahLst/>
              <a:cxnLst/>
              <a:rect l="l" t="t" r="r" b="b"/>
              <a:pathLst>
                <a:path w="12192000" h="825500">
                  <a:moveTo>
                    <a:pt x="12192000" y="0"/>
                  </a:moveTo>
                  <a:lnTo>
                    <a:pt x="0" y="0"/>
                  </a:lnTo>
                  <a:lnTo>
                    <a:pt x="0" y="825246"/>
                  </a:lnTo>
                  <a:lnTo>
                    <a:pt x="12192000" y="82524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00406"/>
              <a:ext cx="429005" cy="4328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86" y="0"/>
              <a:ext cx="12187427" cy="68579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36580" y="0"/>
              <a:ext cx="5176567" cy="69003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9476" y="200406"/>
              <a:ext cx="2497835" cy="9182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6455" y="617982"/>
              <a:ext cx="5164073" cy="516407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2191996" cy="685799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0" y="1856993"/>
              <a:ext cx="12192000" cy="2669283"/>
            </a:xfrm>
            <a:custGeom>
              <a:avLst/>
              <a:gdLst/>
              <a:ahLst/>
              <a:cxnLst/>
              <a:rect l="l" t="t" r="r" b="b"/>
              <a:pathLst>
                <a:path w="12192000" h="3079750">
                  <a:moveTo>
                    <a:pt x="12192000" y="0"/>
                  </a:moveTo>
                  <a:lnTo>
                    <a:pt x="0" y="0"/>
                  </a:lnTo>
                  <a:lnTo>
                    <a:pt x="0" y="3079241"/>
                  </a:lnTo>
                  <a:lnTo>
                    <a:pt x="12192000" y="307924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09451" y="2443374"/>
            <a:ext cx="475488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sz="4800" b="1" i="1" spc="-5" dirty="0" smtClean="0">
                <a:solidFill>
                  <a:schemeClr val="tx2">
                    <a:lumMod val="7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cs typeface="Arial"/>
              </a:rPr>
              <a:t>Спасибо за внимание!</a:t>
            </a:r>
            <a:endParaRPr lang="ru-RU" sz="4800" b="1" i="1" spc="-5" dirty="0">
              <a:solidFill>
                <a:schemeClr val="tx2">
                  <a:lumMod val="7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  <a:cs typeface="Arial"/>
            </a:endParaRPr>
          </a:p>
        </p:txBody>
      </p:sp>
      <p:grpSp>
        <p:nvGrpSpPr>
          <p:cNvPr id="12" name="object 16"/>
          <p:cNvGrpSpPr/>
          <p:nvPr/>
        </p:nvGrpSpPr>
        <p:grpSpPr>
          <a:xfrm>
            <a:off x="2758440" y="0"/>
            <a:ext cx="9433180" cy="7014754"/>
            <a:chOff x="2758456" y="0"/>
            <a:chExt cx="9433544" cy="6858000"/>
          </a:xfrm>
        </p:grpSpPr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58456" y="761"/>
              <a:ext cx="9426685" cy="67924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89854" y="0"/>
              <a:ext cx="6502146" cy="68580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62849" y="1847100"/>
              <a:ext cx="3119627" cy="1280146"/>
            </a:xfrm>
            <a:prstGeom prst="rect">
              <a:avLst/>
            </a:prstGeom>
          </p:spPr>
        </p:pic>
      </p:grp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6665" y="4704719"/>
            <a:ext cx="2026230" cy="2026230"/>
          </a:xfrm>
          <a:prstGeom prst="roundRect">
            <a:avLst>
              <a:gd name="adj" fmla="val 6894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172615" y="4703066"/>
            <a:ext cx="2033629" cy="2033629"/>
          </a:xfrm>
          <a:prstGeom prst="roundRect">
            <a:avLst>
              <a:gd name="adj" fmla="val 7158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59428" y="4710989"/>
            <a:ext cx="2032129" cy="2017497"/>
          </a:xfrm>
          <a:prstGeom prst="roundRect">
            <a:avLst>
              <a:gd name="adj" fmla="val 6441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92016" y="344845"/>
            <a:ext cx="3633540" cy="116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7">
            <a:lum bright="20000"/>
          </a:blip>
          <a:srcRect l="37408" r="7500"/>
          <a:stretch>
            <a:fillRect/>
          </a:stretch>
        </p:blipFill>
        <p:spPr bwMode="auto">
          <a:xfrm rot="10800000">
            <a:off x="6526915" y="584791"/>
            <a:ext cx="5094470" cy="5201520"/>
          </a:xfrm>
          <a:prstGeom prst="teardrop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8" cstate="print">
            <a:lum contrast="30000"/>
          </a:blip>
          <a:srcRect b="20320"/>
          <a:stretch>
            <a:fillRect/>
          </a:stretch>
        </p:blipFill>
        <p:spPr bwMode="auto">
          <a:xfrm>
            <a:off x="7068718" y="1366885"/>
            <a:ext cx="4200525" cy="3701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">
  <a:themeElements>
    <a:clrScheme name="Другая 1">
      <a:dk1>
        <a:srgbClr val="000000"/>
      </a:dk1>
      <a:lt1>
        <a:srgbClr val="FFFFFF"/>
      </a:lt1>
      <a:dk2>
        <a:srgbClr val="008CFF"/>
      </a:dk2>
      <a:lt2>
        <a:srgbClr val="ECF3FA"/>
      </a:lt2>
      <a:accent1>
        <a:srgbClr val="008CFF"/>
      </a:accent1>
      <a:accent2>
        <a:srgbClr val="00CC99"/>
      </a:accent2>
      <a:accent3>
        <a:srgbClr val="FF7900"/>
      </a:accent3>
      <a:accent4>
        <a:srgbClr val="85C0FB"/>
      </a:accent4>
      <a:accent5>
        <a:srgbClr val="4AFFC3"/>
      </a:accent5>
      <a:accent6>
        <a:srgbClr val="FFC000"/>
      </a:accent6>
      <a:hlink>
        <a:srgbClr val="E17900"/>
      </a:hlink>
      <a:folHlink>
        <a:srgbClr val="4C4D4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47923</TotalTime>
  <Words>1027</Words>
  <Application>Microsoft Office PowerPoint</Application>
  <PresentationFormat>Широкоэкранный</PresentationFormat>
  <Paragraphs>252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DejaVu Sans</vt:lpstr>
      <vt:lpstr>Times New Roman</vt:lpstr>
      <vt:lpstr>Wingdings</vt:lpstr>
      <vt:lpstr>XO Oriel</vt:lpstr>
      <vt:lpstr>Шаблон</vt:lpstr>
      <vt:lpstr>Презентация PowerPoint</vt:lpstr>
      <vt:lpstr>Нормативные документы</vt:lpstr>
      <vt:lpstr>Презентация PowerPoint</vt:lpstr>
      <vt:lpstr>Презентация PowerPoint</vt:lpstr>
      <vt:lpstr>Презентация PowerPoint</vt:lpstr>
      <vt:lpstr>Показатели, динамика по срокам предоставления государственных услуг </vt:lpstr>
      <vt:lpstr>Внесение в ЕГРН сведений о границах</vt:lpstr>
      <vt:lpstr>Комплексные кадастровые работы</vt:lpstr>
      <vt:lpstr>Меры, принимаемые для снижения доли решений о приостановлении учетно-регистрационных действий  </vt:lpstr>
      <vt:lpstr>Статистика направления в СРО информации о выявленных нарушениях</vt:lpstr>
      <vt:lpstr>Меры, принимаемые для снижения доли решений о приостановлении учетно-регистрационных действий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 трансформация  и реинжиниринг бизнес-процессов</dc:title>
  <dc:creator>Заборских Е.И.</dc:creator>
  <cp:lastModifiedBy>Аверина Светлана Анатольевна</cp:lastModifiedBy>
  <cp:revision>1643</cp:revision>
  <cp:lastPrinted>2023-03-29T13:52:42Z</cp:lastPrinted>
  <dcterms:created xsi:type="dcterms:W3CDTF">2020-12-17T18:43:20Z</dcterms:created>
  <dcterms:modified xsi:type="dcterms:W3CDTF">2023-10-30T05:47:49Z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</Properties>
</file>