
<file path=[Content_Types].xml><?xml version="1.0" encoding="utf-8"?>
<Types xmlns="http://schemas.openxmlformats.org/package/2006/content-types">
  <Default Extension="bmp" ContentType="image/bmp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79" r:id="rId2"/>
    <p:sldId id="428" r:id="rId3"/>
    <p:sldId id="355" r:id="rId4"/>
    <p:sldId id="391" r:id="rId5"/>
    <p:sldId id="392" r:id="rId6"/>
    <p:sldId id="421" r:id="rId7"/>
    <p:sldId id="502" r:id="rId8"/>
    <p:sldId id="485" r:id="rId9"/>
    <p:sldId id="367" r:id="rId10"/>
    <p:sldId id="527" r:id="rId11"/>
    <p:sldId id="528" r:id="rId12"/>
    <p:sldId id="396" r:id="rId13"/>
    <p:sldId id="397" r:id="rId14"/>
    <p:sldId id="509" r:id="rId15"/>
    <p:sldId id="399" r:id="rId16"/>
    <p:sldId id="357" r:id="rId17"/>
    <p:sldId id="338" r:id="rId18"/>
    <p:sldId id="510" r:id="rId19"/>
    <p:sldId id="511" r:id="rId20"/>
    <p:sldId id="512" r:id="rId21"/>
    <p:sldId id="515" r:id="rId22"/>
    <p:sldId id="513" r:id="rId23"/>
    <p:sldId id="529" r:id="rId24"/>
    <p:sldId id="530" r:id="rId25"/>
    <p:sldId id="429" r:id="rId26"/>
    <p:sldId id="430" r:id="rId27"/>
    <p:sldId id="517" r:id="rId28"/>
    <p:sldId id="494" r:id="rId29"/>
    <p:sldId id="436" r:id="rId30"/>
    <p:sldId id="518" r:id="rId31"/>
    <p:sldId id="505" r:id="rId32"/>
    <p:sldId id="531" r:id="rId33"/>
    <p:sldId id="533" r:id="rId34"/>
    <p:sldId id="532" r:id="rId35"/>
    <p:sldId id="534" r:id="rId36"/>
    <p:sldId id="388" r:id="rId37"/>
    <p:sldId id="524" r:id="rId38"/>
    <p:sldId id="378" r:id="rId39"/>
    <p:sldId id="400" r:id="rId40"/>
    <p:sldId id="401" r:id="rId41"/>
    <p:sldId id="376" r:id="rId42"/>
    <p:sldId id="370" r:id="rId43"/>
    <p:sldId id="380" r:id="rId44"/>
    <p:sldId id="373" r:id="rId45"/>
    <p:sldId id="363" r:id="rId46"/>
  </p:sldIdLst>
  <p:sldSz cx="9144000" cy="6858000" type="screen4x3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Тимур Юсупов" initials="ТЮ" lastIdx="1" clrIdx="0">
    <p:extLst>
      <p:ext uri="{19B8F6BF-5375-455C-9EA6-DF929625EA0E}">
        <p15:presenceInfo xmlns:p15="http://schemas.microsoft.com/office/powerpoint/2012/main" userId="7bd5cf42809ed4e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53" autoAdjust="0"/>
    <p:restoredTop sz="94434" autoAdjust="0"/>
  </p:normalViewPr>
  <p:slideViewPr>
    <p:cSldViewPr>
      <p:cViewPr varScale="1">
        <p:scale>
          <a:sx n="114" d="100"/>
          <a:sy n="114" d="100"/>
        </p:scale>
        <p:origin x="148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5347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2"/>
            <a:ext cx="2945659" cy="495347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374E3892-8285-4224-94E5-1A4C94EF13F5}" type="datetimeFigureOut">
              <a:rPr lang="ru-RU" smtClean="0"/>
              <a:pPr/>
              <a:t>30.05.2018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7317"/>
            <a:ext cx="2945659" cy="495346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377317"/>
            <a:ext cx="2945659" cy="495346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FD285136-41B6-4FC1-B865-A19C296CC1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9843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5347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59" cy="495347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1457B3AC-A186-4EDF-BBD4-A98DB03422C9}" type="datetimeFigureOut">
              <a:rPr lang="ru-RU" smtClean="0"/>
              <a:pPr/>
              <a:t>30.05.2018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01" tIns="45501" rIns="91001" bIns="4550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220"/>
            <a:ext cx="5438140" cy="3887361"/>
          </a:xfrm>
          <a:prstGeom prst="rect">
            <a:avLst/>
          </a:prstGeom>
        </p:spPr>
        <p:txBody>
          <a:bodyPr vert="horz" lIns="91001" tIns="45501" rIns="91001" bIns="4550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7317"/>
            <a:ext cx="2945659" cy="495346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7317"/>
            <a:ext cx="2945659" cy="495346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DE9025E5-C72A-4005-B9DE-C4132632D1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30228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4573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3087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99543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8433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5BB8F-C0E3-4AE1-AFA2-494F81AD8D0F}" type="datetime1">
              <a:rPr lang="ru-RU" smtClean="0"/>
              <a:pPr/>
              <a:t>30.05.2018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F87E7-972E-4F69-85B6-F8CC9CD8079D}" type="datetime1">
              <a:rPr lang="ru-RU" smtClean="0"/>
              <a:pPr/>
              <a:t>30.05.2018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0CC7-6EAC-48B7-9E8A-C4FF7C8BD7ED}" type="datetime1">
              <a:rPr lang="ru-RU" smtClean="0"/>
              <a:pPr/>
              <a:t>30.05.2018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2535E-3E10-4E31-9486-38A939200623}" type="datetime1">
              <a:rPr lang="ru-RU" smtClean="0"/>
              <a:pPr/>
              <a:t>30.05.2018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70A67-AF6C-49F1-859F-54FCC2344A3B}" type="datetime1">
              <a:rPr lang="ru-RU" smtClean="0"/>
              <a:pPr/>
              <a:t>30.05.2018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FDBAD-4F66-4653-A50F-580169263FF3}" type="datetime1">
              <a:rPr lang="ru-RU" smtClean="0"/>
              <a:pPr/>
              <a:t>30.05.2018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1C20A-45B0-4363-90C1-1DA60FE787DF}" type="datetime1">
              <a:rPr lang="ru-RU" smtClean="0"/>
              <a:pPr/>
              <a:t>30.05.2018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17981-76AA-412C-9172-A92145A770C2}" type="datetime1">
              <a:rPr lang="ru-RU" smtClean="0"/>
              <a:pPr/>
              <a:t>30.05.2018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03F4-A2C0-43B8-8F3B-28C62250BE26}" type="datetime1">
              <a:rPr lang="ru-RU" smtClean="0"/>
              <a:pPr/>
              <a:t>30.05.2018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6092F-1B80-4788-B75D-E85C4E3B46D4}" type="datetime1">
              <a:rPr lang="ru-RU" smtClean="0"/>
              <a:pPr/>
              <a:t>30.05.2018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80B45-6D39-4AE5-B5CC-2A6EDAFD8B59}" type="datetime1">
              <a:rPr lang="ru-RU" smtClean="0"/>
              <a:pPr/>
              <a:t>30.05.2018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6882">
              <a:srgbClr val="CBDAEC"/>
            </a:gs>
            <a:gs pos="56765">
              <a:srgbClr val="CBDAEC"/>
            </a:gs>
            <a:gs pos="95000">
              <a:srgbClr val="CBDAEC"/>
            </a:gs>
            <a:gs pos="56062">
              <a:srgbClr val="CCDAEC"/>
            </a:gs>
            <a:gs pos="55125">
              <a:srgbClr val="CDDBED"/>
            </a:gs>
            <a:gs pos="53250">
              <a:srgbClr val="D0DDEE"/>
            </a:gs>
            <a:gs pos="62000">
              <a:srgbClr val="D5E1F0"/>
            </a:gs>
            <a:gs pos="42000">
              <a:srgbClr val="E0E9F4"/>
            </a:gs>
            <a:gs pos="27000">
              <a:schemeClr val="accent1">
                <a:lumMod val="5000"/>
                <a:lumOff val="95000"/>
              </a:schemeClr>
            </a:gs>
            <a:gs pos="82000">
              <a:schemeClr val="accent1">
                <a:lumMod val="30000"/>
                <a:lumOff val="7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95056-AFC8-47B5-A83D-A1335A02CC27}" type="datetime1">
              <a:rPr lang="ru-RU" smtClean="0"/>
              <a:pPr/>
              <a:t>30.05.2018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bm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p-okirt.ru/news/%D0%9F%D0%B8%D1%81%D1%8C%D0%BC%D0%BE%2003188-%D0%92%D0%90_18%20%D0%BE%D1%82%2028.03.18.pdf" TargetMode="External"/><Relationship Id="rId2" Type="http://schemas.openxmlformats.org/officeDocument/2006/relationships/hyperlink" Target="http://www.np-okirt.ru/news/%D0%9F%D0%B8%D1%81%D1%8C%D0%BC%D0%BE%20%D0%9423%D0%B8-1289%20%D0%BE%D1%82%2009.03.2017.pdf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mailto:np-okirt@mail.ru" TargetMode="External"/><Relationship Id="rId2" Type="http://schemas.openxmlformats.org/officeDocument/2006/relationships/hyperlink" Target="http://www.np-okirt.ru/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1988840"/>
            <a:ext cx="828092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Текущая ситуация в области саморегулирования кадастровой деятельности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Исполнительный директор СРО АКИ «Поволжье»,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Региональный представитель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Нацобъединения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саморегулируемых организаций кадастровых инженеров в ПФО</a:t>
            </a:r>
          </a:p>
          <a:p>
            <a:pPr algn="ctr"/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Савельев Вадим Петрович</a:t>
            </a:r>
          </a:p>
          <a:p>
            <a:pPr algn="ctr"/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25 мая 2018, г.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Йошкор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-Ола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91576" y="3068960"/>
            <a:ext cx="7776864" cy="4680520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Выражаем благодарность Управлению Росреестра по Республике Марий Эл за возможность проведения данного мероприятия и эффективное рабочее взаимодействие.</a:t>
            </a:r>
          </a:p>
          <a:p>
            <a:pPr marL="0" indent="457200" algn="just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0" indent="0">
              <a:buNone/>
            </a:pPr>
            <a:endParaRPr lang="ru-RU" sz="2200" b="1" dirty="0"/>
          </a:p>
        </p:txBody>
      </p:sp>
      <p:pic>
        <p:nvPicPr>
          <p:cNvPr id="3" name="Picture 2" descr="Утверждаемый логотип">
            <a:extLst>
              <a:ext uri="{FF2B5EF4-FFF2-40B4-BE49-F238E27FC236}">
                <a16:creationId xmlns:a16="http://schemas.microsoft.com/office/drawing/2014/main" id="{0949BED5-74C1-40D5-A799-BB7ECFBF6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5508104" y="476672"/>
            <a:ext cx="2520280" cy="191794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9A84E0A-044B-42C6-8A56-7976B36056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48" y="858656"/>
            <a:ext cx="3775460" cy="1559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731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547664" y="164949"/>
            <a:ext cx="6480175" cy="50482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Регулирование кадастровой деятельности в РФ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Выноска со стрелкой вниз 9"/>
          <p:cNvSpPr/>
          <p:nvPr/>
        </p:nvSpPr>
        <p:spPr>
          <a:xfrm>
            <a:off x="2590778" y="747710"/>
            <a:ext cx="3205358" cy="1187469"/>
          </a:xfrm>
          <a:prstGeom prst="down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7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Минэкономразвития России</a:t>
            </a:r>
          </a:p>
        </p:txBody>
      </p:sp>
      <p:sp>
        <p:nvSpPr>
          <p:cNvPr id="13" name="Вертикальный свиток 12"/>
          <p:cNvSpPr/>
          <p:nvPr/>
        </p:nvSpPr>
        <p:spPr>
          <a:xfrm rot="16200000">
            <a:off x="111897" y="1481947"/>
            <a:ext cx="1933575" cy="576263"/>
          </a:xfrm>
          <a:prstGeom prst="verticalScrol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Государственное регулирование</a:t>
            </a:r>
          </a:p>
        </p:txBody>
      </p:sp>
      <p:sp>
        <p:nvSpPr>
          <p:cNvPr id="14" name="Выноска со стрелкой вниз 13"/>
          <p:cNvSpPr/>
          <p:nvPr/>
        </p:nvSpPr>
        <p:spPr>
          <a:xfrm>
            <a:off x="2139519" y="1935179"/>
            <a:ext cx="4107876" cy="1081088"/>
          </a:xfrm>
          <a:prstGeom prst="down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700" dirty="0">
              <a:ln w="0"/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700" dirty="0">
                <a:ln w="0"/>
                <a:solidFill>
                  <a:schemeClr val="tx1"/>
                </a:solidFill>
              </a:rPr>
              <a:t>Росреестр </a:t>
            </a:r>
          </a:p>
          <a:p>
            <a:pPr algn="ctr">
              <a:defRPr/>
            </a:pPr>
            <a:endParaRPr lang="ru-RU" sz="1700" dirty="0">
              <a:ln w="0"/>
              <a:solidFill>
                <a:schemeClr val="tx1"/>
              </a:solidFill>
            </a:endParaRPr>
          </a:p>
        </p:txBody>
      </p:sp>
      <p:sp>
        <p:nvSpPr>
          <p:cNvPr id="16" name="Вертикальный свиток 15"/>
          <p:cNvSpPr/>
          <p:nvPr/>
        </p:nvSpPr>
        <p:spPr>
          <a:xfrm rot="16200000">
            <a:off x="-52410" y="3549667"/>
            <a:ext cx="2212975" cy="527050"/>
          </a:xfrm>
          <a:prstGeom prst="verticalScroll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Саморегулирование</a:t>
            </a:r>
          </a:p>
        </p:txBody>
      </p:sp>
      <p:sp>
        <p:nvSpPr>
          <p:cNvPr id="18" name="Стрелка вниз 17"/>
          <p:cNvSpPr/>
          <p:nvPr/>
        </p:nvSpPr>
        <p:spPr>
          <a:xfrm>
            <a:off x="2230399" y="2682884"/>
            <a:ext cx="423863" cy="1444625"/>
          </a:xfrm>
          <a:prstGeom prst="downArrow">
            <a:avLst/>
          </a:prstGeom>
          <a:solidFill>
            <a:srgbClr val="92D05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3780707" y="3654905"/>
            <a:ext cx="825500" cy="469900"/>
          </a:xfrm>
          <a:prstGeom prst="downArrow">
            <a:avLst/>
          </a:prstGeom>
          <a:solidFill>
            <a:srgbClr val="FFC000"/>
          </a:solidFill>
          <a:ln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Блок-схема: несколько документов 23"/>
          <p:cNvSpPr/>
          <p:nvPr/>
        </p:nvSpPr>
        <p:spPr>
          <a:xfrm>
            <a:off x="2230399" y="4183052"/>
            <a:ext cx="3786214" cy="838200"/>
          </a:xfrm>
          <a:prstGeom prst="flowChartMultidocumen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СРО</a:t>
            </a:r>
          </a:p>
        </p:txBody>
      </p:sp>
      <p:sp>
        <p:nvSpPr>
          <p:cNvPr id="27" name="Вертикальный свиток 26"/>
          <p:cNvSpPr/>
          <p:nvPr/>
        </p:nvSpPr>
        <p:spPr>
          <a:xfrm rot="16200000">
            <a:off x="242072" y="5468160"/>
            <a:ext cx="1622425" cy="525463"/>
          </a:xfrm>
          <a:prstGeom prst="verticalScroll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Кадастровая деятельность</a:t>
            </a:r>
          </a:p>
        </p:txBody>
      </p:sp>
      <p:sp>
        <p:nvSpPr>
          <p:cNvPr id="28" name="Стрелка вниз 27"/>
          <p:cNvSpPr/>
          <p:nvPr/>
        </p:nvSpPr>
        <p:spPr>
          <a:xfrm>
            <a:off x="3622279" y="5095703"/>
            <a:ext cx="1002454" cy="565545"/>
          </a:xfrm>
          <a:prstGeom prst="downArrow">
            <a:avLst/>
          </a:prstGeom>
          <a:solidFill>
            <a:srgbClr val="FFC000"/>
          </a:solidFill>
          <a:ln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Блок-схема: несколько документов 28"/>
          <p:cNvSpPr/>
          <p:nvPr/>
        </p:nvSpPr>
        <p:spPr>
          <a:xfrm>
            <a:off x="1979712" y="5737853"/>
            <a:ext cx="6480175" cy="557212"/>
          </a:xfrm>
          <a:prstGeom prst="flowChartMultidocumen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Кадастровые инженеры (КИ)</a:t>
            </a:r>
          </a:p>
        </p:txBody>
      </p:sp>
      <p:sp>
        <p:nvSpPr>
          <p:cNvPr id="30" name="Блок-схема: процесс 29"/>
          <p:cNvSpPr/>
          <p:nvPr/>
        </p:nvSpPr>
        <p:spPr>
          <a:xfrm>
            <a:off x="2771756" y="3042459"/>
            <a:ext cx="3244857" cy="563562"/>
          </a:xfrm>
          <a:prstGeom prst="flowChartProcess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Национальное объединение кадастровых инженеров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24169" y="64886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37693" y="660974"/>
            <a:ext cx="26997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Орган нормативно-правового регулирования  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6352898" y="1948563"/>
            <a:ext cx="2699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n w="0"/>
              </a:rPr>
              <a:t>Надзор за деятельностью СРО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6395521" y="3041242"/>
            <a:ext cx="26997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n w="0"/>
              </a:rPr>
              <a:t>Координация работы СРО, методология, экзамены</a:t>
            </a:r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5844823" y="4264604"/>
            <a:ext cx="32991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Регулирование деятельности КИ (прием и исключение,  реестр, контроль, поддержка)</a:t>
            </a:r>
          </a:p>
        </p:txBody>
      </p:sp>
    </p:spTree>
    <p:extLst>
      <p:ext uri="{BB962C8B-B14F-4D97-AF65-F5344CB8AC3E}">
        <p14:creationId xmlns:p14="http://schemas.microsoft.com/office/powerpoint/2010/main" val="268737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92088"/>
          </a:xfrm>
        </p:spPr>
        <p:txBody>
          <a:bodyPr>
            <a:normAutofit/>
          </a:bodyPr>
          <a:lstStyle/>
          <a:p>
            <a:pPr lvl="0"/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Утверждены нормативные документы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764704"/>
            <a:ext cx="8496944" cy="5616624"/>
          </a:xfrm>
        </p:spPr>
        <p:txBody>
          <a:bodyPr>
            <a:no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последнее время Президиумом Ассоциации «Национальное объединение саморегулируемых организаций кадастровых инженеров» утверждены ряд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нормативных документов:</a:t>
            </a:r>
          </a:p>
          <a:p>
            <a:pPr algn="just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Типовой стандарт осуществления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кадастровой деятельности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«Особенности осуществления кадастровой деятельности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кадастровыми инженерами - работниками юридического лица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Типовые правила профессиональной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этики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кадастровых инженеров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«Об осуществлении СРО кадастровых инженеров контроля за профессиональной деятельностью своих членов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соблюдения ими требований законодательства РФ…»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подтверждения соответствия кадастрового инженера обязательным условиям членства в СРО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кадастровых инженеров…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работы специализированных органов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 кадастровых инженеров, осуществляющих контроль…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деятельности саморегулируемой организации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кадастровых инженеров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взимания и размер платы за прием экзамена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претендента на осуществление кадастровой деятельности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организации СРО кадастровых инженеров прохождения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стажировки физическими лицами (помощниками КИ).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828836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92088"/>
          </a:xfrm>
        </p:spPr>
        <p:txBody>
          <a:bodyPr>
            <a:normAutofit/>
          </a:bodyPr>
          <a:lstStyle/>
          <a:p>
            <a:pPr lvl="0"/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Стажировка помощников КИ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882684"/>
            <a:ext cx="8496944" cy="5570652"/>
          </a:xfrm>
        </p:spPr>
        <p:txBody>
          <a:bodyPr>
            <a:no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Стажировка организуется СРО в соответствии с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Правилами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стажировки помощников КИ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(утверждены Президиумом НО 28 июля 2017 г.)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184150" algn="just">
              <a:spcBef>
                <a:spcPts val="0"/>
              </a:spcBef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Минимальный срок стажировки -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года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условии полного 8-часового рабочего дня помощника. Если меньше, срок стажировки увеличивается.</a:t>
            </a:r>
          </a:p>
          <a:p>
            <a:pPr marL="360363" indent="-184150" algn="just">
              <a:spcBef>
                <a:spcPts val="0"/>
              </a:spcBef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трудового договора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заключенного на срок, не менее срока стажировки.</a:t>
            </a:r>
          </a:p>
          <a:p>
            <a:pPr marL="360363" indent="-184150" algn="just">
              <a:spcBef>
                <a:spcPts val="0"/>
              </a:spcBef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Начинается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момента принятия решения об этом Правлением СРО.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184150" algn="just">
              <a:spcBef>
                <a:spcPts val="0"/>
              </a:spcBef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стажировки -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КИ, имеющий опыт  работы не менее 2-х лет и не имеющий дисциплинарных взысканий за последние 2 года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184150" algn="just">
              <a:spcBef>
                <a:spcPts val="0"/>
              </a:spcBef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Помощник кадастрового инженера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иметь оконченное высшее образование (профильное или нет, на начало стажировки значения не имеет, но к моменту экзамена на КИ должен пройти проф. переподготовку).</a:t>
            </a:r>
          </a:p>
          <a:p>
            <a:pPr marL="360363" indent="-184150" algn="just">
              <a:spcBef>
                <a:spcPts val="0"/>
              </a:spcBef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трех этапов (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вводный – 3 мес., основной – 1,5 года, заключительный – 3 мес.) и осуществляется на основании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стажировки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разработанной руководителем стажировки.</a:t>
            </a:r>
          </a:p>
          <a:p>
            <a:pPr marL="360363" indent="-184150" algn="just">
              <a:spcBef>
                <a:spcPts val="0"/>
              </a:spcBef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приостановлена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объективным причинам на срок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 года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(исключение: отпуск по уходу за ребенком - 3 года).</a:t>
            </a:r>
          </a:p>
          <a:p>
            <a:pPr marL="442913" indent="-174625" algn="just">
              <a:spcBef>
                <a:spcPts val="0"/>
              </a:spcBef>
            </a:pP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896352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29208" y="332656"/>
            <a:ext cx="8229600" cy="360040"/>
          </a:xfrm>
        </p:spPr>
        <p:txBody>
          <a:bodyPr>
            <a:noAutofit/>
          </a:bodyPr>
          <a:lstStyle/>
          <a:p>
            <a:pPr lvl="0"/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Стажировка помощников КИ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980728"/>
            <a:ext cx="8496944" cy="5472608"/>
          </a:xfrm>
        </p:spPr>
        <p:txBody>
          <a:bodyPr>
            <a:no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Основанием для начала процедуры стажировки является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личное заявление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претендента с приложением следующих 6 документов: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 defTabSz="628650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Копия паспорта гражданина РФ</a:t>
            </a:r>
            <a:r>
              <a:rPr lang="en-US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 defTabSz="628650">
              <a:spcBef>
                <a:spcPts val="0"/>
              </a:spcBef>
              <a:buNone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Копия СНИЛС</a:t>
            </a:r>
            <a:r>
              <a:rPr lang="en-US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 defTabSz="628650">
              <a:spcBef>
                <a:spcPts val="0"/>
              </a:spcBef>
              <a:buNone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Копия документа, подтверждающего наличие высшего образования</a:t>
            </a:r>
            <a:r>
              <a:rPr lang="en-US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 defTabSz="628650">
              <a:spcBef>
                <a:spcPts val="0"/>
              </a:spcBef>
              <a:buNone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Согласие на обработку персональных данных</a:t>
            </a:r>
            <a:r>
              <a:rPr lang="en-US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457200" algn="just" defTabSz="628650">
              <a:spcBef>
                <a:spcPts val="0"/>
              </a:spcBef>
              <a:buNone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Копия трудового договора</a:t>
            </a:r>
            <a:r>
              <a:rPr lang="en-US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 defTabSz="628650">
              <a:spcBef>
                <a:spcPts val="0"/>
              </a:spcBef>
              <a:buNone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Программа стажировки, разработанная руководителем практики.</a:t>
            </a:r>
          </a:p>
          <a:p>
            <a:pPr marL="0" indent="457200" algn="just" defTabSz="628650">
              <a:spcBef>
                <a:spcPts val="0"/>
              </a:spcBef>
              <a:buNone/>
            </a:pP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документы, бланки заявлений и разъяснения по их заполнению Вы можете найти на сайте СРО или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Нацобъединения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Национального объединения на территории РФ на сегодня вошли в режим стажировки  1043 помощника КИ.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Справочно: из СРО АКИ «Поволжье» – 88 человек. Это 4-е место в РФ по количеству и 2-е по удельному показателю (количество стажеров на 100 КИ).  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975617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882684"/>
            <a:ext cx="8496944" cy="4564509"/>
          </a:xfrm>
        </p:spPr>
        <p:txBody>
          <a:bodyPr>
            <a:noAutofit/>
          </a:bodyPr>
          <a:lstStyle/>
          <a:p>
            <a:pPr marL="0" indent="457200" algn="just">
              <a:spcBef>
                <a:spcPts val="0"/>
              </a:spcBef>
              <a:buNone/>
            </a:pPr>
            <a:endParaRPr lang="ru-RU" sz="2100" dirty="0">
              <a:highlight>
                <a:srgbClr val="FFFF00"/>
              </a:highlight>
            </a:endParaRPr>
          </a:p>
          <a:p>
            <a:pPr marL="0" indent="457200" algn="just">
              <a:spcBef>
                <a:spcPts val="0"/>
              </a:spcBef>
              <a:buNone/>
            </a:pPr>
            <a:endParaRPr lang="ru-RU" sz="2200" dirty="0"/>
          </a:p>
          <a:p>
            <a:pPr marL="0" indent="0">
              <a:buNone/>
            </a:pPr>
            <a:endParaRPr lang="ru-RU" sz="2200" b="1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F43552A-A673-4ED3-90D2-F4109C1441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924486"/>
              </p:ext>
            </p:extLst>
          </p:nvPr>
        </p:nvGraphicFramePr>
        <p:xfrm>
          <a:off x="395536" y="224643"/>
          <a:ext cx="8496944" cy="64399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4964">
                  <a:extLst>
                    <a:ext uri="{9D8B030D-6E8A-4147-A177-3AD203B41FA5}">
                      <a16:colId xmlns:a16="http://schemas.microsoft.com/office/drawing/2014/main" val="2469088424"/>
                    </a:ext>
                  </a:extLst>
                </a:gridCol>
                <a:gridCol w="2198910">
                  <a:extLst>
                    <a:ext uri="{9D8B030D-6E8A-4147-A177-3AD203B41FA5}">
                      <a16:colId xmlns:a16="http://schemas.microsoft.com/office/drawing/2014/main" val="1565189023"/>
                    </a:ext>
                  </a:extLst>
                </a:gridCol>
                <a:gridCol w="1286934">
                  <a:extLst>
                    <a:ext uri="{9D8B030D-6E8A-4147-A177-3AD203B41FA5}">
                      <a16:colId xmlns:a16="http://schemas.microsoft.com/office/drawing/2014/main" val="1300450396"/>
                    </a:ext>
                  </a:extLst>
                </a:gridCol>
                <a:gridCol w="1347308">
                  <a:extLst>
                    <a:ext uri="{9D8B030D-6E8A-4147-A177-3AD203B41FA5}">
                      <a16:colId xmlns:a16="http://schemas.microsoft.com/office/drawing/2014/main" val="3482414926"/>
                    </a:ext>
                  </a:extLst>
                </a:gridCol>
                <a:gridCol w="1410862">
                  <a:extLst>
                    <a:ext uri="{9D8B030D-6E8A-4147-A177-3AD203B41FA5}">
                      <a16:colId xmlns:a16="http://schemas.microsoft.com/office/drawing/2014/main" val="963164151"/>
                    </a:ext>
                  </a:extLst>
                </a:gridCol>
                <a:gridCol w="1537966">
                  <a:extLst>
                    <a:ext uri="{9D8B030D-6E8A-4147-A177-3AD203B41FA5}">
                      <a16:colId xmlns:a16="http://schemas.microsoft.com/office/drawing/2014/main" val="2612834554"/>
                    </a:ext>
                  </a:extLst>
                </a:gridCol>
              </a:tblGrid>
              <a:tr h="9689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№ п/п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Наименование СРО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№ СРО в гос. реестре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Всего </a:t>
                      </a:r>
                      <a:br>
                        <a:rPr lang="ru-RU" sz="1400" u="none" strike="noStrike" dirty="0">
                          <a:effectLst/>
                        </a:rPr>
                      </a:br>
                      <a:r>
                        <a:rPr lang="ru-RU" sz="1400" u="none" strike="noStrike" dirty="0">
                          <a:effectLst/>
                        </a:rPr>
                        <a:t>Принято </a:t>
                      </a:r>
                      <a:br>
                        <a:rPr lang="ru-RU" sz="1400" u="none" strike="noStrike" dirty="0">
                          <a:effectLst/>
                        </a:rPr>
                      </a:br>
                      <a:r>
                        <a:rPr lang="ru-RU" sz="1400" u="none" strike="noStrike" dirty="0">
                          <a:effectLst/>
                        </a:rPr>
                        <a:t>на стажировку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Количество членов в СРО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Удельный показатель (кол-во стажеров на 100 КИ)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27271115"/>
                  </a:ext>
                </a:extLst>
              </a:tr>
              <a:tr h="4891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А СРО "Кадастровые инженеры"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002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240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5760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4,2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355128494"/>
                  </a:ext>
                </a:extLst>
              </a:tr>
              <a:tr h="4891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 СРО "Кадастровые инженеры юга"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006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174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2271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7,7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828175777"/>
                  </a:ext>
                </a:extLst>
              </a:tr>
              <a:tr h="24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Ассоциация СРО "ОПКД"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003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110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2515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4,4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48689353"/>
                  </a:ext>
                </a:extLst>
              </a:tr>
              <a:tr h="24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СРО АКИ "Поволжье"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009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88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1420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6,2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02562613"/>
                  </a:ext>
                </a:extLst>
              </a:tr>
              <a:tr h="4891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 Ассоциация СРО "МСКИ"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007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66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1822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3,6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82243925"/>
                  </a:ext>
                </a:extLst>
              </a:tr>
              <a:tr h="24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Ассоциация СРО "БОКИ"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005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60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1706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240384008"/>
                  </a:ext>
                </a:extLst>
              </a:tr>
              <a:tr h="24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СРО Ассоциация "ОКИС"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008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60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1847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3,2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9780853"/>
                  </a:ext>
                </a:extLst>
              </a:tr>
              <a:tr h="24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Ассоциация "ГКИ"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011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56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1460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3,8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134820556"/>
                  </a:ext>
                </a:extLst>
              </a:tr>
              <a:tr h="4891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Союз "Кадастровые инженеры"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018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47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1172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4,0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276298312"/>
                  </a:ext>
                </a:extLst>
              </a:tr>
              <a:tr h="24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СРО Ассоциация "КИРС"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013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843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3,0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4031085"/>
                  </a:ext>
                </a:extLst>
              </a:tr>
              <a:tr h="24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А СРО "ОКИ"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010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1544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1,6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380149950"/>
                  </a:ext>
                </a:extLst>
              </a:tr>
              <a:tr h="24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А СРО "ПрофЦКИ"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012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928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2,6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93887036"/>
                  </a:ext>
                </a:extLst>
              </a:tr>
              <a:tr h="4891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Ассоциация  "СРО КИРУиП"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017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931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160872082"/>
                  </a:ext>
                </a:extLst>
              </a:tr>
              <a:tr h="24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АСРО "КИСПиСЗ"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015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739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28344953"/>
                  </a:ext>
                </a:extLst>
              </a:tr>
              <a:tr h="24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А "СКИ"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001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1592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5924820"/>
                  </a:ext>
                </a:extLst>
              </a:tr>
              <a:tr h="24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СРО "АКИПУР"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016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1123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3748883"/>
                  </a:ext>
                </a:extLst>
              </a:tr>
              <a:tr h="24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ИТОГО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1043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86881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7292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92088"/>
          </a:xfrm>
        </p:spPr>
        <p:txBody>
          <a:bodyPr>
            <a:normAutofit fontScale="90000"/>
          </a:bodyPr>
          <a:lstStyle/>
          <a:p>
            <a:pPr lvl="0"/>
            <a:r>
              <a:rPr lang="ru-RU" sz="2800" dirty="0">
                <a:solidFill>
                  <a:srgbClr val="FF0000"/>
                </a:solidFill>
              </a:rPr>
              <a:t>Стажировка помощников КИ по СРО АКИ «Поволжье»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882684"/>
            <a:ext cx="8496944" cy="4564509"/>
          </a:xfrm>
        </p:spPr>
        <p:txBody>
          <a:bodyPr>
            <a:noAutofit/>
          </a:bodyPr>
          <a:lstStyle/>
          <a:p>
            <a:pPr marL="0" indent="457200" algn="just">
              <a:spcBef>
                <a:spcPts val="0"/>
              </a:spcBef>
              <a:buNone/>
            </a:pPr>
            <a:endParaRPr lang="ru-RU" sz="2200" dirty="0"/>
          </a:p>
          <a:p>
            <a:pPr marL="0" indent="0">
              <a:buNone/>
            </a:pPr>
            <a:endParaRPr lang="ru-RU" sz="2200" b="1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FC18C0D-450D-4BC6-B76F-817B897EA9CC}"/>
              </a:ext>
            </a:extLst>
          </p:cNvPr>
          <p:cNvGraphicFramePr>
            <a:graphicFrameLocks noGrp="1"/>
          </p:cNvGraphicFramePr>
          <p:nvPr/>
        </p:nvGraphicFramePr>
        <p:xfrm>
          <a:off x="539552" y="1052736"/>
          <a:ext cx="8064895" cy="53285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5512">
                  <a:extLst>
                    <a:ext uri="{9D8B030D-6E8A-4147-A177-3AD203B41FA5}">
                      <a16:colId xmlns:a16="http://schemas.microsoft.com/office/drawing/2014/main" val="722663900"/>
                    </a:ext>
                  </a:extLst>
                </a:gridCol>
                <a:gridCol w="3055005">
                  <a:extLst>
                    <a:ext uri="{9D8B030D-6E8A-4147-A177-3AD203B41FA5}">
                      <a16:colId xmlns:a16="http://schemas.microsoft.com/office/drawing/2014/main" val="4280408813"/>
                    </a:ext>
                  </a:extLst>
                </a:gridCol>
                <a:gridCol w="2220022">
                  <a:extLst>
                    <a:ext uri="{9D8B030D-6E8A-4147-A177-3AD203B41FA5}">
                      <a16:colId xmlns:a16="http://schemas.microsoft.com/office/drawing/2014/main" val="526283268"/>
                    </a:ext>
                  </a:extLst>
                </a:gridCol>
                <a:gridCol w="2374356">
                  <a:extLst>
                    <a:ext uri="{9D8B030D-6E8A-4147-A177-3AD203B41FA5}">
                      <a16:colId xmlns:a16="http://schemas.microsoft.com/office/drawing/2014/main" val="3603291153"/>
                    </a:ext>
                  </a:extLst>
                </a:gridCol>
              </a:tblGrid>
              <a:tr h="7332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№ п/п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Регион прохождения стажировки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Принято на стажировку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Сдали зачет по 1 (вводному) этапу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686738031"/>
                  </a:ext>
                </a:extLst>
              </a:tr>
              <a:tr h="5964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Республика Татарстан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57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49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489062773"/>
                  </a:ext>
                </a:extLst>
              </a:tr>
              <a:tr h="5573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Кировская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80963949"/>
                  </a:ext>
                </a:extLst>
              </a:tr>
              <a:tr h="5768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Чувашская Республика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260749611"/>
                  </a:ext>
                </a:extLst>
              </a:tr>
              <a:tr h="5964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Удмуртская Республика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31460741"/>
                  </a:ext>
                </a:extLst>
              </a:tr>
              <a:tr h="5768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Самарская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648683506"/>
                  </a:ext>
                </a:extLst>
              </a:tr>
              <a:tr h="5768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Нижегородская область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97522118"/>
                  </a:ext>
                </a:extLst>
              </a:tr>
              <a:tr h="5768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Ульяновская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348609926"/>
                  </a:ext>
                </a:extLst>
              </a:tr>
              <a:tr h="5377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ВСЕГО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88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57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990597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1811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r>
              <a:rPr lang="ru-RU" sz="2500" dirty="0">
                <a:solidFill>
                  <a:srgbClr val="FF0000"/>
                </a:solidFill>
              </a:rPr>
              <a:t>Апелляционные комиссии по обжалованию решений о приостановлении ГКУ при органах регистрации прав </a:t>
            </a:r>
            <a:endParaRPr lang="ru-RU" sz="25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719572" y="1196753"/>
            <a:ext cx="7776864" cy="525658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200" b="1" dirty="0"/>
              <a:t>        Апелляционные комиссии </a:t>
            </a:r>
            <a:r>
              <a:rPr lang="ru-RU" sz="2200" dirty="0"/>
              <a:t>(АК) работают на основании статьи 26.1 Закона №221-ФЗ и Приказа МЭР №193 от 30.03.2016 г. Сформированы по всей России Распоряжениями Росреестра от 5 апреля 2017 г. Сейчас началась их ротация.</a:t>
            </a:r>
          </a:p>
          <a:p>
            <a:pPr marL="0" indent="457200" algn="just">
              <a:buNone/>
            </a:pPr>
            <a:r>
              <a:rPr lang="ru-RU" sz="2200" dirty="0"/>
              <a:t>Состав АК по Республике Марий Эл:</a:t>
            </a:r>
          </a:p>
          <a:p>
            <a:pPr marL="0" indent="457200" algn="just">
              <a:buNone/>
            </a:pPr>
            <a:r>
              <a:rPr lang="ru-RU" sz="2200" dirty="0"/>
              <a:t>1. </a:t>
            </a:r>
            <a:r>
              <a:rPr lang="ru-RU" sz="2200" b="1" dirty="0"/>
              <a:t>Еньков Виктор Александрович </a:t>
            </a:r>
            <a:r>
              <a:rPr lang="ru-RU" sz="2200" dirty="0"/>
              <a:t>– заместитель председателя АК (главный инженер Волго-Вятского филиала АО «</a:t>
            </a:r>
            <a:r>
              <a:rPr lang="ru-RU" sz="2200" dirty="0" err="1"/>
              <a:t>Ростехинвентаризация</a:t>
            </a:r>
            <a:r>
              <a:rPr lang="ru-RU" sz="2200" dirty="0"/>
              <a:t> – Федерально БТИ», Ассоциация «СКИ»)</a:t>
            </a:r>
            <a:r>
              <a:rPr lang="en-US" sz="2200" dirty="0"/>
              <a:t>;</a:t>
            </a:r>
            <a:endParaRPr lang="ru-RU" sz="2200" dirty="0"/>
          </a:p>
          <a:p>
            <a:pPr marL="0" indent="457200" algn="just">
              <a:buNone/>
            </a:pPr>
            <a:r>
              <a:rPr lang="ru-RU" sz="2200" dirty="0"/>
              <a:t>2. </a:t>
            </a:r>
            <a:r>
              <a:rPr lang="ru-RU" sz="2200" b="1" dirty="0"/>
              <a:t>Стрелков Олег Владимирович </a:t>
            </a:r>
            <a:r>
              <a:rPr lang="ru-RU" sz="2200" dirty="0"/>
              <a:t>– член АК (генеральный директор ООО «</a:t>
            </a:r>
            <a:r>
              <a:rPr lang="ru-RU" sz="2200" dirty="0" err="1"/>
              <a:t>ГеоСервис</a:t>
            </a:r>
            <a:r>
              <a:rPr lang="ru-RU" sz="2200" dirty="0"/>
              <a:t>», СРО «АКИПУР»)</a:t>
            </a:r>
            <a:r>
              <a:rPr lang="en-US" sz="2200" dirty="0"/>
              <a:t>;</a:t>
            </a:r>
            <a:endParaRPr lang="ru-RU" sz="2200" dirty="0"/>
          </a:p>
          <a:p>
            <a:pPr marL="0" indent="457200" algn="just">
              <a:buNone/>
            </a:pPr>
            <a:r>
              <a:rPr lang="ru-RU" sz="2200" dirty="0"/>
              <a:t>3. </a:t>
            </a:r>
            <a:r>
              <a:rPr lang="ru-RU" sz="2200" b="1" dirty="0"/>
              <a:t>Киселев Максим Владимирович </a:t>
            </a:r>
            <a:r>
              <a:rPr lang="ru-RU" sz="2200" dirty="0"/>
              <a:t>– член АК (главный инженер ООО «Межа», Ассоциация «ГКИ»).</a:t>
            </a:r>
          </a:p>
          <a:p>
            <a:pPr marL="0" indent="457200" algn="just">
              <a:buNone/>
            </a:pPr>
            <a:endParaRPr lang="ru-RU" sz="2200" b="1" dirty="0"/>
          </a:p>
          <a:p>
            <a:pPr marL="0" indent="457200" algn="just">
              <a:buNone/>
            </a:pPr>
            <a:endParaRPr lang="ru-RU" sz="2800" b="1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4152378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710923" y="116632"/>
            <a:ext cx="8048230" cy="5904656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r>
              <a:rPr lang="ru-RU" sz="2800" dirty="0">
                <a:solidFill>
                  <a:srgbClr val="FF0000"/>
                </a:solidFill>
              </a:rPr>
              <a:t>Новый состав АК по Республике Марий Эл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1800" dirty="0">
              <a:highlight>
                <a:srgbClr val="FFFF00"/>
              </a:highlight>
            </a:endParaRPr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0" indent="0">
              <a:buNone/>
            </a:pPr>
            <a:endParaRPr lang="ru-RU" sz="22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A4C3C4-CCF8-429D-9129-CA2E395D28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25" t="5250" r="10401" b="14952"/>
          <a:stretch/>
        </p:blipFill>
        <p:spPr>
          <a:xfrm>
            <a:off x="81940" y="650377"/>
            <a:ext cx="4585900" cy="620987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175D0C-00A5-47DA-A510-CB2277917F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200" t="7476" r="9002" b="7476"/>
          <a:stretch/>
        </p:blipFill>
        <p:spPr>
          <a:xfrm>
            <a:off x="4714991" y="634393"/>
            <a:ext cx="4369909" cy="620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6122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93204" y="620688"/>
            <a:ext cx="8048230" cy="5544616"/>
          </a:xfrm>
        </p:spPr>
        <p:txBody>
          <a:bodyPr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ru-RU" sz="1800" b="1" dirty="0"/>
              <a:t> </a:t>
            </a:r>
            <a:r>
              <a:rPr lang="ru-RU" sz="2800" dirty="0">
                <a:solidFill>
                  <a:srgbClr val="FF0000"/>
                </a:solidFill>
              </a:rPr>
              <a:t>Апелляционные комиссии (СРО АКИ «Поволжье»)</a:t>
            </a:r>
            <a:endParaRPr lang="ru-RU" sz="2800" b="1" dirty="0"/>
          </a:p>
          <a:p>
            <a:pPr marL="0" lvl="0" indent="0" algn="just">
              <a:spcBef>
                <a:spcPts val="0"/>
              </a:spcBef>
              <a:buNone/>
            </a:pPr>
            <a:endParaRPr lang="ru-RU" sz="1900" b="1" dirty="0">
              <a:highlight>
                <a:srgbClr val="FFFF00"/>
              </a:highlight>
            </a:endParaRPr>
          </a:p>
          <a:p>
            <a:pPr marL="0" lvl="0" indent="457200" algn="just">
              <a:spcBef>
                <a:spcPts val="0"/>
              </a:spcBef>
              <a:buNone/>
            </a:pPr>
            <a:r>
              <a:rPr lang="ru-RU" sz="2000" dirty="0"/>
              <a:t>СРО АКИ «Поволжье» имеет представителей в Апелляционных комиссиях восьми регионов РФ:</a:t>
            </a:r>
          </a:p>
          <a:p>
            <a:pPr marL="0" lvl="0" indent="457200" algn="just">
              <a:spcBef>
                <a:spcPts val="0"/>
              </a:spcBef>
              <a:buNone/>
            </a:pPr>
            <a:endParaRPr lang="ru-RU" sz="2000" dirty="0"/>
          </a:p>
          <a:p>
            <a:pPr marL="180000" indent="100013" algn="just">
              <a:lnSpc>
                <a:spcPct val="120000"/>
              </a:lnSpc>
              <a:spcBef>
                <a:spcPts val="0"/>
              </a:spcBef>
            </a:pPr>
            <a:r>
              <a:rPr lang="ru-RU" sz="2000" dirty="0"/>
              <a:t>  Республика Татарстан – 2 члена АК, место заместителя председателя</a:t>
            </a:r>
          </a:p>
          <a:p>
            <a:pPr marL="180000" indent="17463" algn="just">
              <a:lnSpc>
                <a:spcPct val="120000"/>
              </a:lnSpc>
              <a:spcBef>
                <a:spcPts val="0"/>
              </a:spcBef>
              <a:tabLst>
                <a:tab pos="628650" algn="l"/>
              </a:tabLst>
            </a:pPr>
            <a:r>
              <a:rPr lang="ru-RU" sz="2000" dirty="0"/>
              <a:t>  Чувашская Республика – 1 член АК, место заместителя председателя</a:t>
            </a:r>
          </a:p>
          <a:p>
            <a:pPr marL="180000" indent="17463" algn="just">
              <a:lnSpc>
                <a:spcPct val="120000"/>
              </a:lnSpc>
              <a:spcBef>
                <a:spcPts val="0"/>
              </a:spcBef>
              <a:tabLst>
                <a:tab pos="628650" algn="l"/>
              </a:tabLst>
            </a:pPr>
            <a:r>
              <a:rPr lang="ru-RU" sz="2000" dirty="0"/>
              <a:t>  </a:t>
            </a:r>
            <a:r>
              <a:rPr lang="ru-RU" sz="2000" dirty="0">
                <a:solidFill>
                  <a:srgbClr val="FF0000"/>
                </a:solidFill>
              </a:rPr>
              <a:t>Республика Марий Эл - 1 член АК, место заместителя председателя</a:t>
            </a:r>
          </a:p>
          <a:p>
            <a:pPr marL="180000" indent="17463" algn="just">
              <a:lnSpc>
                <a:spcPct val="120000"/>
              </a:lnSpc>
              <a:spcBef>
                <a:spcPts val="0"/>
              </a:spcBef>
              <a:tabLst>
                <a:tab pos="628650" algn="l"/>
              </a:tabLst>
            </a:pPr>
            <a:r>
              <a:rPr lang="ru-RU" sz="2000" dirty="0"/>
              <a:t>  Ульяновская область – 2 члена АК, место заместителя председателя</a:t>
            </a:r>
          </a:p>
          <a:p>
            <a:pPr marL="180000" indent="17463" algn="just">
              <a:lnSpc>
                <a:spcPct val="120000"/>
              </a:lnSpc>
              <a:spcBef>
                <a:spcPts val="0"/>
              </a:spcBef>
              <a:tabLst>
                <a:tab pos="628650" algn="l"/>
              </a:tabLst>
            </a:pPr>
            <a:r>
              <a:rPr lang="ru-RU" sz="2000" dirty="0"/>
              <a:t>  Кировская область –  2 члена АК, место заместителя председателя</a:t>
            </a:r>
          </a:p>
          <a:p>
            <a:pPr marL="180000" indent="17463" algn="just">
              <a:lnSpc>
                <a:spcPct val="120000"/>
              </a:lnSpc>
              <a:spcBef>
                <a:spcPts val="0"/>
              </a:spcBef>
              <a:tabLst>
                <a:tab pos="628650" algn="l"/>
              </a:tabLst>
            </a:pPr>
            <a:r>
              <a:rPr lang="ru-RU" sz="2000" dirty="0"/>
              <a:t>  Нижегородская область – 1 член АК</a:t>
            </a:r>
          </a:p>
          <a:p>
            <a:pPr marL="180000" indent="17463" algn="just">
              <a:lnSpc>
                <a:spcPct val="120000"/>
              </a:lnSpc>
              <a:spcBef>
                <a:spcPts val="0"/>
              </a:spcBef>
              <a:tabLst>
                <a:tab pos="628650" algn="l"/>
              </a:tabLst>
            </a:pPr>
            <a:r>
              <a:rPr lang="ru-RU" sz="2000" dirty="0"/>
              <a:t>  Удмуртская Республика – 1 член АК</a:t>
            </a:r>
          </a:p>
          <a:p>
            <a:pPr marL="180000" indent="17463" algn="just">
              <a:lnSpc>
                <a:spcPct val="120000"/>
              </a:lnSpc>
              <a:spcBef>
                <a:spcPts val="0"/>
              </a:spcBef>
              <a:tabLst>
                <a:tab pos="628650" algn="l"/>
              </a:tabLst>
            </a:pPr>
            <a:r>
              <a:rPr lang="ru-RU" sz="2000" dirty="0"/>
              <a:t>  Челябинская область – 1 член АК</a:t>
            </a:r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144672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88234"/>
            <a:ext cx="8229600" cy="1143000"/>
          </a:xfrm>
        </p:spPr>
        <p:txBody>
          <a:bodyPr/>
          <a:lstStyle/>
          <a:p>
            <a:r>
              <a:rPr lang="ru-RU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функции Кадастровой палаты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05C07B4D-259F-4262-ADB6-4A85CCC15F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000" t="2096" r="6666" b="8127"/>
          <a:stretch/>
        </p:blipFill>
        <p:spPr>
          <a:xfrm>
            <a:off x="460724" y="922235"/>
            <a:ext cx="3895251" cy="573263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1D4AC5-8F07-46A4-BDE4-62DDFFBC94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02" t="2304" r="8775" b="15303"/>
          <a:stretch/>
        </p:blipFill>
        <p:spPr>
          <a:xfrm>
            <a:off x="4932040" y="922235"/>
            <a:ext cx="4028130" cy="574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301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ru-RU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функции Кадастровой палаты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8147248" cy="5616624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Приказу,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основным видам деятельности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ФГБУ «ФКП Росреестра» добавлено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кадастровых работ в отношении объектов недвижимости федеральной собственности.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ФГБУ «ФКП Росреестра» наделяется правом осуществлять следующие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виды деятельности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приносящие доход: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кадастровых работ в отношении объектов недвижимости, находящихся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и муниципальной собственности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земельных участков, государственная собственность на которые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разграничена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бесхозяйных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недвижимых вещей, </a:t>
            </a:r>
          </a:p>
          <a:p>
            <a:pPr lvl="0" indent="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кадастровых работ с целью осуществления кадастрового учета изменений в связи с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исправлением реестровых ошибок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описании местоположения границ земельных участков, </a:t>
            </a:r>
          </a:p>
          <a:p>
            <a:pPr lvl="0" indent="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комплексных кадастровых работ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государственным и муниципальным контрактам, </a:t>
            </a:r>
          </a:p>
          <a:p>
            <a:pPr lvl="0" indent="457200"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землеустроительных работ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подготовка землеустроительной документации и т.д.</a:t>
            </a:r>
          </a:p>
        </p:txBody>
      </p:sp>
    </p:spTree>
    <p:extLst>
      <p:ext uri="{BB962C8B-B14F-4D97-AF65-F5344CB8AC3E}">
        <p14:creationId xmlns:p14="http://schemas.microsoft.com/office/powerpoint/2010/main" val="895343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 fontScale="90000"/>
          </a:bodyPr>
          <a:lstStyle/>
          <a:p>
            <a:br>
              <a:rPr lang="ru-RU" dirty="0">
                <a:solidFill>
                  <a:srgbClr val="FF0000"/>
                </a:solidFill>
              </a:rPr>
            </a:br>
            <a:r>
              <a:rPr lang="ru-RU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 по Приказу </a:t>
            </a:r>
            <a:r>
              <a:rPr lang="ru-RU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Росреестра</a:t>
            </a:r>
            <a:r>
              <a:rPr lang="ru-RU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 П/0302 от 28.06.2017г.</a:t>
            </a:r>
            <a:br>
              <a:rPr lang="ru-RU" sz="2700" dirty="0">
                <a:solidFill>
                  <a:srgbClr val="FF0000"/>
                </a:solidFill>
              </a:rPr>
            </a:br>
            <a:endParaRPr lang="ru-RU" sz="27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24536"/>
          </a:xfrm>
        </p:spPr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Нацобъединением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рядом СРО отправлены жалобы в адрес Правительства РФ, Минэкономразвития РФ,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Росреестра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ФАС. Подано исковое заявление в Арбитражный суд г. Москва о признании незаконным решения органа государственной власти. </a:t>
            </a:r>
          </a:p>
          <a:p>
            <a:pPr marL="0" indent="45720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Дело в АС на сегодня проиграно, решение обжалуется.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письму в ФАС вынесено «предупреждение о прекращении действий, которые содержат признаки нарушения». Срок исполнения данной меры продлевается. Реальное решение ни в какую сторону не принято.</a:t>
            </a:r>
          </a:p>
          <a:p>
            <a:pPr marL="0" indent="45720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Кадастровая палата в ряде регионов приступает к кадастровым работам. </a:t>
            </a:r>
          </a:p>
          <a:p>
            <a:pPr marL="0" indent="45720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122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ru-RU" sz="2900" dirty="0">
                <a:solidFill>
                  <a:srgbClr val="FF0000"/>
                </a:solidFill>
              </a:rPr>
            </a:br>
            <a:endParaRPr lang="ru-RU" sz="2900" dirty="0">
              <a:solidFill>
                <a:srgbClr val="FF0000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1821F74-ED11-4030-944B-3BBE62BF43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8366" t="16257" r="34786" b="5499"/>
          <a:stretch/>
        </p:blipFill>
        <p:spPr>
          <a:xfrm>
            <a:off x="82351" y="116632"/>
            <a:ext cx="4040527" cy="662362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61A3DDD-C787-4242-83CD-C4B28D70E7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75" t="14445" r="43700" b="10800"/>
          <a:stretch/>
        </p:blipFill>
        <p:spPr>
          <a:xfrm>
            <a:off x="4355976" y="12181"/>
            <a:ext cx="4788024" cy="67280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70FB7C-B1B3-4FD0-921E-030A71843E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612" t="37400" r="36613" b="13601"/>
          <a:stretch/>
        </p:blipFill>
        <p:spPr>
          <a:xfrm>
            <a:off x="61067" y="112936"/>
            <a:ext cx="1702621" cy="175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315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260648"/>
            <a:ext cx="8496944" cy="5788645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r>
              <a:rPr lang="ru-RU" sz="2400" b="1" dirty="0">
                <a:solidFill>
                  <a:srgbClr val="FF0000"/>
                </a:solidFill>
              </a:rPr>
              <a:t>Контроль СРО за деятельностью КИ. </a:t>
            </a:r>
          </a:p>
          <a:p>
            <a:pPr marL="0" lvl="0" indent="0" algn="ctr">
              <a:buNone/>
            </a:pPr>
            <a:r>
              <a:rPr lang="ru-RU" sz="2400" b="1" dirty="0">
                <a:solidFill>
                  <a:srgbClr val="FF0000"/>
                </a:solidFill>
              </a:rPr>
              <a:t>Работа специализированных органов СРО - </a:t>
            </a:r>
          </a:p>
          <a:p>
            <a:pPr marL="0" lvl="0" indent="0" algn="ctr">
              <a:buNone/>
            </a:pPr>
            <a:r>
              <a:rPr lang="ru-RU" sz="2400" b="1" dirty="0">
                <a:solidFill>
                  <a:srgbClr val="FF0000"/>
                </a:solidFill>
              </a:rPr>
              <a:t>контрольной и дисциплинарной комиссий.</a:t>
            </a:r>
          </a:p>
          <a:p>
            <a:pPr marL="0" indent="0">
              <a:buNone/>
            </a:pPr>
            <a:endParaRPr lang="ru-RU" sz="22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577133"/>
            <a:ext cx="6534857" cy="490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630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501122" cy="6264696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endParaRPr lang="ru-RU" sz="6000" b="1" dirty="0"/>
          </a:p>
          <a:p>
            <a:pPr marL="0" indent="0" algn="ctr">
              <a:buNone/>
            </a:pPr>
            <a:r>
              <a:rPr lang="ru-RU" sz="7200" b="1" dirty="0"/>
              <a:t>Федеральный закон № 315-ФЗ «О саморегулируемых организациях»</a:t>
            </a:r>
          </a:p>
          <a:p>
            <a:pPr marL="0" indent="0" algn="ctr">
              <a:buNone/>
            </a:pPr>
            <a:endParaRPr lang="ru-RU" sz="7200" dirty="0"/>
          </a:p>
          <a:p>
            <a:pPr marL="0" indent="0">
              <a:buNone/>
            </a:pPr>
            <a:r>
              <a:rPr lang="ru-RU" sz="7200" b="1" dirty="0"/>
              <a:t>Статья 19. Специализированные органы саморегулируемой организации</a:t>
            </a:r>
          </a:p>
          <a:p>
            <a:pPr marL="0" indent="0">
              <a:buNone/>
            </a:pPr>
            <a:endParaRPr lang="ru-RU" sz="7200" dirty="0"/>
          </a:p>
          <a:p>
            <a:pPr marL="0" indent="0" algn="just">
              <a:buNone/>
            </a:pPr>
            <a:r>
              <a:rPr lang="ru-RU" sz="7200" dirty="0"/>
              <a:t> 1. К специализированным органам саморегулируемой организации, </a:t>
            </a:r>
            <a:r>
              <a:rPr lang="ru-RU" sz="7200" dirty="0">
                <a:solidFill>
                  <a:srgbClr val="FF0000"/>
                </a:solidFill>
              </a:rPr>
              <a:t>которые в обязательном порядке создаются </a:t>
            </a:r>
            <a:r>
              <a:rPr lang="ru-RU" sz="7200" dirty="0"/>
              <a:t>постоянно действующим коллегиальным органом управления саморегулируемой организации, относятся:</a:t>
            </a:r>
          </a:p>
          <a:p>
            <a:pPr marL="0" indent="0" algn="just">
              <a:buNone/>
            </a:pPr>
            <a:r>
              <a:rPr lang="ru-RU" sz="7200" dirty="0"/>
              <a:t>1) </a:t>
            </a:r>
            <a:r>
              <a:rPr lang="ru-RU" sz="7200" dirty="0">
                <a:solidFill>
                  <a:srgbClr val="FF0000"/>
                </a:solidFill>
              </a:rPr>
              <a:t>орган, осуществляющий контроль </a:t>
            </a:r>
            <a:r>
              <a:rPr lang="ru-RU" sz="7200" dirty="0"/>
              <a:t>за соблюдением членами саморегулируемой организации требований стандартов и правил саморегулируемой организации;</a:t>
            </a:r>
          </a:p>
          <a:p>
            <a:pPr marL="0" indent="0" algn="just">
              <a:buNone/>
            </a:pPr>
            <a:r>
              <a:rPr lang="ru-RU" sz="7200" dirty="0"/>
              <a:t>2) </a:t>
            </a:r>
            <a:r>
              <a:rPr lang="ru-RU" sz="7200" dirty="0">
                <a:solidFill>
                  <a:srgbClr val="FF0000"/>
                </a:solidFill>
              </a:rPr>
              <a:t>орган</a:t>
            </a:r>
            <a:r>
              <a:rPr lang="ru-RU" sz="7200" dirty="0"/>
              <a:t> по рассмотрению дел о применении в отношении членов саморегулируемой организации </a:t>
            </a:r>
            <a:r>
              <a:rPr lang="ru-RU" sz="7200" dirty="0">
                <a:solidFill>
                  <a:srgbClr val="FF0000"/>
                </a:solidFill>
              </a:rPr>
              <a:t>мер дисциплинарного воздействия.</a:t>
            </a:r>
          </a:p>
          <a:p>
            <a:pPr marL="0" indent="0" algn="ctr">
              <a:buNone/>
            </a:pPr>
            <a:r>
              <a:rPr lang="ru-RU" sz="7200" b="1" dirty="0"/>
              <a:t> </a:t>
            </a:r>
          </a:p>
          <a:p>
            <a:pPr marL="0" indent="0" algn="ctr">
              <a:buNone/>
            </a:pPr>
            <a:r>
              <a:rPr lang="ru-RU" sz="7200" b="1" dirty="0"/>
              <a:t>Федеральный закон № 221-ФЗ «О кадастровой деятельности»</a:t>
            </a:r>
          </a:p>
          <a:p>
            <a:pPr marL="0" indent="0" algn="ctr">
              <a:buNone/>
            </a:pPr>
            <a:endParaRPr lang="ru-RU" sz="7200" b="1" dirty="0"/>
          </a:p>
          <a:p>
            <a:pPr marL="0" indent="0">
              <a:buNone/>
            </a:pPr>
            <a:r>
              <a:rPr lang="ru-RU" sz="7200" b="1" dirty="0"/>
              <a:t>Статья 30.1. Органы саморегулируемой организации кадастровых инженеров</a:t>
            </a:r>
          </a:p>
          <a:p>
            <a:pPr marL="0" indent="0">
              <a:buNone/>
            </a:pPr>
            <a:endParaRPr lang="ru-RU" sz="7200" b="1" dirty="0"/>
          </a:p>
          <a:p>
            <a:pPr marL="0" indent="0" algn="just">
              <a:lnSpc>
                <a:spcPct val="110000"/>
              </a:lnSpc>
              <a:buNone/>
            </a:pPr>
            <a:r>
              <a:rPr lang="ru-RU" sz="7200" dirty="0"/>
              <a:t> 9. Саморегулируемая организация кадастровых инженеров </a:t>
            </a:r>
            <a:r>
              <a:rPr lang="ru-RU" sz="7200" dirty="0">
                <a:solidFill>
                  <a:srgbClr val="FF0000"/>
                </a:solidFill>
              </a:rPr>
              <a:t>осуществляет контроль за профессиональной деятельностью своих членов</a:t>
            </a:r>
            <a:r>
              <a:rPr lang="ru-RU" sz="7200" dirty="0"/>
              <a:t> в части соблюдения ими требований настоящего Федерального закона, других федеральных законов, иных нормативных правовых актов Российской Федерации в области кадастровых отношений, стандартов осуществления кадастровой деятельности и правил профессиональной этики кадастровых инженеров путем проведения плановых и внеплановых проверок. </a:t>
            </a:r>
          </a:p>
          <a:p>
            <a:pPr marL="0" indent="0" algn="just">
              <a:buNone/>
            </a:pP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4008950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9984"/>
            <a:ext cx="8229600" cy="1143000"/>
          </a:xfrm>
        </p:spPr>
        <p:txBody>
          <a:bodyPr/>
          <a:lstStyle/>
          <a:p>
            <a:r>
              <a:rPr lang="ru-RU" dirty="0"/>
              <a:t>      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405428" y="-1"/>
            <a:ext cx="10873596" cy="6775439"/>
          </a:xfrm>
        </p:spPr>
        <p:txBody>
          <a:bodyPr>
            <a:normAutofit/>
          </a:bodyPr>
          <a:lstStyle/>
          <a:p>
            <a:pPr marL="1163638" indent="0" algn="ctr" defTabSz="808038">
              <a:buNone/>
              <a:tabLst>
                <a:tab pos="1081088" algn="l"/>
                <a:tab pos="1163638" algn="l"/>
                <a:tab pos="1431925" algn="l"/>
                <a:tab pos="2871788" algn="l"/>
              </a:tabLst>
            </a:pP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  <a:p>
            <a:pPr marL="1163638" indent="0" algn="ctr" defTabSz="808038">
              <a:buNone/>
              <a:tabLst>
                <a:tab pos="1081088" algn="l"/>
                <a:tab pos="1163638" algn="l"/>
                <a:tab pos="1431925" algn="l"/>
                <a:tab pos="2871788" algn="l"/>
              </a:tabLst>
            </a:pPr>
            <a:r>
              <a:rPr lang="ru-RU" sz="2500" dirty="0">
                <a:solidFill>
                  <a:srgbClr val="FF0000"/>
                </a:solidFill>
              </a:rPr>
              <a:t>Схема работы специализированных органов</a:t>
            </a:r>
          </a:p>
          <a:p>
            <a:pPr marL="1431925" indent="0" defTabSz="808038">
              <a:buNone/>
              <a:tabLst>
                <a:tab pos="2871788" algn="l"/>
              </a:tabLst>
            </a:pPr>
            <a:endParaRPr lang="ru-RU" sz="1400" dirty="0">
              <a:solidFill>
                <a:srgbClr val="FF0000"/>
              </a:solidFill>
            </a:endParaRPr>
          </a:p>
          <a:p>
            <a:pPr marL="1431925" indent="0" defTabSz="808038">
              <a:buNone/>
              <a:tabLst>
                <a:tab pos="2871788" algn="l"/>
              </a:tabLst>
            </a:pP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275856" y="1064962"/>
            <a:ext cx="2108614" cy="132595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dirty="0">
                <a:solidFill>
                  <a:schemeClr val="tx1"/>
                </a:solidFill>
              </a:rPr>
              <a:t>Жалоба, нарушение</a:t>
            </a:r>
          </a:p>
        </p:txBody>
      </p:sp>
      <p:cxnSp>
        <p:nvCxnSpPr>
          <p:cNvPr id="11" name="Прямая со стрелкой 10"/>
          <p:cNvCxnSpPr>
            <a:cxnSpLocks/>
            <a:stCxn id="4" idx="2"/>
            <a:endCxn id="10" idx="0"/>
          </p:cNvCxnSpPr>
          <p:nvPr/>
        </p:nvCxnSpPr>
        <p:spPr>
          <a:xfrm flipH="1">
            <a:off x="1831162" y="1727940"/>
            <a:ext cx="1444694" cy="12305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971262" y="4526606"/>
            <a:ext cx="411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Полномочия: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Проведение плановой проверки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Проведение внеплановой проверки</a:t>
            </a:r>
          </a:p>
        </p:txBody>
      </p:sp>
      <p:sp>
        <p:nvSpPr>
          <p:cNvPr id="72" name="TextBox 71"/>
          <p:cNvSpPr txBox="1"/>
          <p:nvPr/>
        </p:nvSpPr>
        <p:spPr>
          <a:xfrm rot="20203253">
            <a:off x="3689582" y="2365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223528" y="4680467"/>
            <a:ext cx="438184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Полномочия: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/>
              <a:t>Рассмотрение и отклонение жалоб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/>
              <a:t>Принятие решения о внеплановой проверке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/>
              <a:t>Наложение МДВ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72162" y="2958525"/>
            <a:ext cx="2518000" cy="11900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dirty="0">
                <a:solidFill>
                  <a:schemeClr val="tx1"/>
                </a:solidFill>
              </a:rPr>
              <a:t>Дисциплинарная комиссия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895189" y="2958525"/>
            <a:ext cx="2743388" cy="11900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dirty="0">
                <a:solidFill>
                  <a:schemeClr val="tx1"/>
                </a:solidFill>
              </a:rPr>
              <a:t>Контрольная </a:t>
            </a:r>
          </a:p>
          <a:p>
            <a:pPr algn="ctr"/>
            <a:r>
              <a:rPr lang="ru-RU" sz="2500" dirty="0">
                <a:solidFill>
                  <a:schemeClr val="tx1"/>
                </a:solidFill>
              </a:rPr>
              <a:t>комиссия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D90A73D-3431-4071-9C6B-B434B09BF066}"/>
              </a:ext>
            </a:extLst>
          </p:cNvPr>
          <p:cNvSpPr txBox="1"/>
          <p:nvPr/>
        </p:nvSpPr>
        <p:spPr>
          <a:xfrm>
            <a:off x="3551062" y="2885921"/>
            <a:ext cx="21086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/>
              <a:t>при необходимости проведения проверки</a:t>
            </a:r>
          </a:p>
          <a:p>
            <a:endParaRPr lang="ru-RU" sz="1400" dirty="0"/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EB2550D5-F7DC-4831-805B-7553E23C2BC6}"/>
              </a:ext>
            </a:extLst>
          </p:cNvPr>
          <p:cNvCxnSpPr>
            <a:cxnSpLocks/>
            <a:stCxn id="10" idx="3"/>
            <a:endCxn id="15" idx="1"/>
          </p:cNvCxnSpPr>
          <p:nvPr/>
        </p:nvCxnSpPr>
        <p:spPr>
          <a:xfrm>
            <a:off x="3090162" y="3553557"/>
            <a:ext cx="280502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A5E4A613-DAC2-4F64-A7A3-02853F733E43}"/>
              </a:ext>
            </a:extLst>
          </p:cNvPr>
          <p:cNvCxnSpPr>
            <a:cxnSpLocks/>
          </p:cNvCxnSpPr>
          <p:nvPr/>
        </p:nvCxnSpPr>
        <p:spPr>
          <a:xfrm flipH="1" flipV="1">
            <a:off x="3090162" y="3916197"/>
            <a:ext cx="2805028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92888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9984"/>
            <a:ext cx="8229600" cy="1143000"/>
          </a:xfrm>
        </p:spPr>
        <p:txBody>
          <a:bodyPr/>
          <a:lstStyle/>
          <a:p>
            <a:r>
              <a:rPr lang="ru-RU" dirty="0"/>
              <a:t>      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405428" y="-1"/>
            <a:ext cx="10873596" cy="6775439"/>
          </a:xfrm>
        </p:spPr>
        <p:txBody>
          <a:bodyPr>
            <a:normAutofit/>
          </a:bodyPr>
          <a:lstStyle/>
          <a:p>
            <a:pPr marL="1163638" indent="0" algn="ctr" defTabSz="808038">
              <a:buNone/>
              <a:tabLst>
                <a:tab pos="1081088" algn="l"/>
                <a:tab pos="1163638" algn="l"/>
                <a:tab pos="1431925" algn="l"/>
                <a:tab pos="2871788" algn="l"/>
              </a:tabLst>
            </a:pPr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  <a:p>
            <a:pPr marL="1163638" indent="0" algn="ctr" defTabSz="808038">
              <a:buNone/>
              <a:tabLst>
                <a:tab pos="1081088" algn="l"/>
                <a:tab pos="1163638" algn="l"/>
                <a:tab pos="1431925" algn="l"/>
                <a:tab pos="2871788" algn="l"/>
              </a:tabLst>
            </a:pPr>
            <a:r>
              <a:rPr lang="ru-RU" sz="2500" dirty="0">
                <a:solidFill>
                  <a:srgbClr val="FF0000"/>
                </a:solidFill>
              </a:rPr>
              <a:t> </a:t>
            </a:r>
            <a:r>
              <a:rPr lang="ru-RU" sz="2700" dirty="0">
                <a:solidFill>
                  <a:srgbClr val="FF0000"/>
                </a:solidFill>
                <a:latin typeface="+mj-lt"/>
              </a:rPr>
              <a:t>Плановая проверка деятельности кадастровых инженеров</a:t>
            </a:r>
            <a:endParaRPr lang="ru-RU" sz="2600" dirty="0">
              <a:solidFill>
                <a:srgbClr val="FF0000"/>
              </a:solidFill>
            </a:endParaRPr>
          </a:p>
        </p:txBody>
      </p:sp>
      <p:cxnSp>
        <p:nvCxnSpPr>
          <p:cNvPr id="30" name="Прямая со стрелкой 29"/>
          <p:cNvCxnSpPr>
            <a:cxnSpLocks/>
            <a:stCxn id="15" idx="3"/>
            <a:endCxn id="10" idx="1"/>
          </p:cNvCxnSpPr>
          <p:nvPr/>
        </p:nvCxnSpPr>
        <p:spPr>
          <a:xfrm>
            <a:off x="3484583" y="2197158"/>
            <a:ext cx="205378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cxnSpLocks/>
            <a:stCxn id="10" idx="2"/>
            <a:endCxn id="38" idx="0"/>
          </p:cNvCxnSpPr>
          <p:nvPr/>
        </p:nvCxnSpPr>
        <p:spPr>
          <a:xfrm flipH="1">
            <a:off x="2153841" y="3041333"/>
            <a:ext cx="4824691" cy="10781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78572" y="1352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538372" y="1352983"/>
            <a:ext cx="2880320" cy="16883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Проверка документов о деятельности КИ, актуализация данных о нем в реестре СРО (</a:t>
            </a:r>
            <a:r>
              <a:rPr lang="ru-RU" dirty="0" err="1">
                <a:solidFill>
                  <a:schemeClr val="tx1"/>
                </a:solidFill>
              </a:rPr>
              <a:t>камерально</a:t>
            </a:r>
            <a:r>
              <a:rPr lang="ru-RU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00523" y="1352983"/>
            <a:ext cx="2784060" cy="16883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План проведения проверок (ежегодно до 20 декабря утверждается Правлением СРО, ст. 30.1 Закона о кадастре)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755576" y="4119506"/>
            <a:ext cx="2796529" cy="17102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Акт проведения плановой проверки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5624837" y="4119506"/>
            <a:ext cx="2796529" cy="17102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0" dirty="0">
                <a:solidFill>
                  <a:schemeClr val="tx1"/>
                </a:solidFill>
              </a:rPr>
              <a:t>?</a:t>
            </a:r>
          </a:p>
        </p:txBody>
      </p:sp>
      <p:cxnSp>
        <p:nvCxnSpPr>
          <p:cNvPr id="47" name="Прямая со стрелкой 46"/>
          <p:cNvCxnSpPr>
            <a:stCxn id="38" idx="3"/>
            <a:endCxn id="70" idx="1"/>
          </p:cNvCxnSpPr>
          <p:nvPr/>
        </p:nvCxnSpPr>
        <p:spPr>
          <a:xfrm>
            <a:off x="3552105" y="4974612"/>
            <a:ext cx="207273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82706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r>
              <a:rPr lang="ru-RU" sz="3000" dirty="0">
                <a:solidFill>
                  <a:srgbClr val="FF0000"/>
                </a:solidFill>
              </a:rPr>
              <a:t>Предмет плановой проверки</a:t>
            </a:r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5500613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2200" b="1" dirty="0"/>
              <a:t>  </a:t>
            </a:r>
          </a:p>
          <a:p>
            <a:pPr marL="0" indent="0">
              <a:buNone/>
            </a:pPr>
            <a:endParaRPr lang="ru-RU" sz="22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764705"/>
            <a:ext cx="8784976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2" indent="-228600" algn="just">
              <a:spcAft>
                <a:spcPts val="0"/>
              </a:spcAft>
              <a:buSzPts val="1300"/>
              <a:buFont typeface="+mj-lt"/>
              <a:buAutoNum type="arabicPeriod"/>
              <a:tabLst>
                <a:tab pos="236220" algn="l"/>
              </a:tabLst>
            </a:pPr>
            <a:r>
              <a:rPr lang="ru-RU" sz="1600" b="1" u="sng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Соблюдение кадастровым инженером обязательных условий членства в Ассоциации:</a:t>
            </a:r>
          </a:p>
          <a:p>
            <a:pPr marL="285750" lvl="2" indent="-285750" algn="just">
              <a:spcAft>
                <a:spcPts val="0"/>
              </a:spcAft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Оплата членских и целевых страховых взносов в СРО</a:t>
            </a:r>
          </a:p>
          <a:p>
            <a:pPr marL="285750" lvl="2" indent="-285750" algn="just">
              <a:spcAft>
                <a:spcPts val="0"/>
              </a:spcAft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Отсутствия наказания в виде дисквалификации (справка)</a:t>
            </a:r>
          </a:p>
          <a:p>
            <a:pPr marL="285750" lvl="2" indent="-285750" algn="just"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Отсутствия непогашенной или неснятой судимости (справка)</a:t>
            </a:r>
          </a:p>
          <a:p>
            <a:pPr marL="285750" lvl="2" indent="-285750" algn="just">
              <a:spcAft>
                <a:spcPts val="0"/>
              </a:spcAft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Соблюдение сроков предоставления в СРО реестровых данных о КИ, их изменений.</a:t>
            </a:r>
          </a:p>
          <a:p>
            <a:pPr marL="0" lvl="2" algn="just">
              <a:spcAft>
                <a:spcPts val="0"/>
              </a:spcAft>
              <a:buSzPts val="1300"/>
              <a:tabLst>
                <a:tab pos="236220" algn="l"/>
              </a:tabLst>
            </a:pPr>
            <a:endParaRPr lang="ru-RU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2" algn="just">
              <a:spcAft>
                <a:spcPts val="0"/>
              </a:spcAft>
              <a:buSzPts val="1300"/>
              <a:tabLst>
                <a:tab pos="236220" algn="l"/>
              </a:tabLst>
            </a:pPr>
            <a:r>
              <a:rPr lang="ru-RU" sz="1600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600" b="1" u="sng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Осуществление кадастровым инженером кадастровой деятельности с соблюдением требований законодательства РФ, стандартов и правил Ассоциации</a:t>
            </a:r>
            <a:r>
              <a:rPr lang="ru-RU" sz="1600" u="sng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lvl="2" indent="-285750" algn="just"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Получение более 25 % отказов или более 10 реестровых (кадастровых) ошибок</a:t>
            </a:r>
          </a:p>
          <a:p>
            <a:pPr marL="285750" lvl="2" indent="-285750" algn="just"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Осуществление кадастровой деятельности в течение 3-х лет</a:t>
            </a:r>
          </a:p>
          <a:p>
            <a:pPr marL="285750" lvl="2" indent="-285750" algn="just"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Наличие усиленной ЭЦП</a:t>
            </a:r>
          </a:p>
          <a:p>
            <a:pPr marL="285750" lvl="2" indent="-285750" algn="just"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Наличие печати КИ с указанием СНИЛС </a:t>
            </a:r>
          </a:p>
          <a:p>
            <a:pPr marL="285750" lvl="2" indent="-285750" algn="just">
              <a:spcAft>
                <a:spcPts val="0"/>
              </a:spcAft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endParaRPr lang="ru-RU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2" algn="just">
              <a:spcAft>
                <a:spcPts val="0"/>
              </a:spcAft>
              <a:buSzPts val="1300"/>
              <a:tabLst>
                <a:tab pos="236220" algn="l"/>
              </a:tabLst>
            </a:pPr>
            <a:r>
              <a:rPr lang="ru-RU" sz="1600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600" b="1" u="sng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Наличие у кадастрового инженера договора обязательного страхования гражданской ответственности кадастровых инженеров</a:t>
            </a:r>
            <a:r>
              <a:rPr lang="ru-RU" sz="1600" u="sng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u="sng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2" indent="-285750" algn="just">
              <a:spcAft>
                <a:spcPts val="0"/>
              </a:spcAft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Наличие действующего договора страхования и соответствие его всем условиям статьи 29.2. Закона о кадастре (коллективный договор - у всех есть!)</a:t>
            </a:r>
          </a:p>
          <a:p>
            <a:pPr marL="0" lvl="2" algn="just">
              <a:spcAft>
                <a:spcPts val="0"/>
              </a:spcAft>
              <a:buSzPts val="1300"/>
              <a:tabLst>
                <a:tab pos="236220" algn="l"/>
              </a:tabLst>
            </a:pPr>
            <a:endParaRPr lang="ru-RU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2" algn="just">
              <a:spcAft>
                <a:spcPts val="0"/>
              </a:spcAft>
              <a:buSzPts val="1300"/>
              <a:tabLst>
                <a:tab pos="236220" algn="l"/>
              </a:tabLst>
            </a:pPr>
            <a:r>
              <a:rPr lang="ru-RU" sz="1600" spc="-65" dirty="0">
                <a:ea typeface="Times New Roman" panose="02020603050405020304" pitchFamily="18" charset="0"/>
              </a:rPr>
              <a:t>4. </a:t>
            </a:r>
            <a:r>
              <a:rPr lang="ru-RU" sz="1600" b="1" u="sng" spc="-65" dirty="0">
                <a:ea typeface="Times New Roman" panose="02020603050405020304" pitchFamily="18" charset="0"/>
              </a:rPr>
              <a:t>Соответствие образования и прохождения повышении квалификации кадастрового инженера требованиям законодательства</a:t>
            </a:r>
            <a:r>
              <a:rPr lang="ru-RU" sz="1600" u="sng" spc="-65" dirty="0">
                <a:ea typeface="Times New Roman" panose="02020603050405020304" pitchFamily="18" charset="0"/>
              </a:rPr>
              <a:t>:</a:t>
            </a:r>
          </a:p>
          <a:p>
            <a:pPr marL="285750" lvl="2" indent="-285750" algn="just">
              <a:spcAft>
                <a:spcPts val="0"/>
              </a:spcAft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pc="-65" dirty="0">
                <a:solidFill>
                  <a:srgbClr val="FF0000"/>
                </a:solidFill>
              </a:rPr>
              <a:t>Прохождение повышения квалификации один раз в 3 года </a:t>
            </a:r>
          </a:p>
          <a:p>
            <a:pPr marL="285750" lvl="2" indent="-285750" algn="just">
              <a:spcAft>
                <a:spcPts val="0"/>
              </a:spcAft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pc="-65" dirty="0">
                <a:solidFill>
                  <a:srgbClr val="FF0000"/>
                </a:solidFill>
              </a:rPr>
              <a:t>Наличие высшего образования по профильной специальности  или прохождение профессиональной переподготовки в области кадастра</a:t>
            </a:r>
          </a:p>
        </p:txBody>
      </p:sp>
    </p:spTree>
    <p:extLst>
      <p:ext uri="{BB962C8B-B14F-4D97-AF65-F5344CB8AC3E}">
        <p14:creationId xmlns:p14="http://schemas.microsoft.com/office/powerpoint/2010/main" val="19946970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76064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77500" lnSpcReduction="20000"/>
          </a:bodyPr>
          <a:lstStyle/>
          <a:p>
            <a:pPr marL="0" indent="457200" algn="ctr">
              <a:buNone/>
            </a:pPr>
            <a:r>
              <a:rPr lang="ru-RU" sz="3600" b="1" dirty="0">
                <a:solidFill>
                  <a:srgbClr val="FF0000"/>
                </a:solidFill>
              </a:rPr>
              <a:t>Напоминаем!</a:t>
            </a:r>
          </a:p>
          <a:p>
            <a:pPr marL="0" indent="457200" algn="ctr">
              <a:buNone/>
            </a:pPr>
            <a:endParaRPr lang="ru-RU" sz="3600" b="1" dirty="0">
              <a:solidFill>
                <a:srgbClr val="C00000"/>
              </a:solidFill>
            </a:endParaRPr>
          </a:p>
          <a:p>
            <a:pPr marL="0" indent="457200" algn="just">
              <a:buNone/>
            </a:pPr>
            <a:r>
              <a:rPr lang="ru-RU" sz="2800" b="1" dirty="0"/>
              <a:t>При несоответствии образования:</a:t>
            </a:r>
          </a:p>
          <a:p>
            <a:pPr marL="0" indent="457200" algn="just">
              <a:buNone/>
            </a:pPr>
            <a:r>
              <a:rPr lang="ru-RU" sz="2800" b="1" dirty="0">
                <a:solidFill>
                  <a:srgbClr val="FF0000"/>
                </a:solidFill>
              </a:rPr>
              <a:t>до 01 января 2020 года </a:t>
            </a:r>
            <a:r>
              <a:rPr lang="ru-RU" sz="2800" dirty="0"/>
              <a:t>– необходимо пройти профессиональную переподготовку по программе «Кадастровая деятельность» или получить высшее профильное образование. Объем переподготовки  - 600 ч. ( от 5 до 9 мес.)</a:t>
            </a:r>
          </a:p>
          <a:p>
            <a:pPr marL="0" indent="457200" algn="just">
              <a:buNone/>
            </a:pPr>
            <a:endParaRPr lang="ru-RU" sz="2800" dirty="0"/>
          </a:p>
          <a:p>
            <a:pPr marL="0" indent="457200" algn="just">
              <a:buNone/>
            </a:pPr>
            <a:r>
              <a:rPr lang="ru-RU" sz="2800" b="1" dirty="0"/>
              <a:t>Обязательно для всех кадастровых инженеров:</a:t>
            </a:r>
          </a:p>
          <a:p>
            <a:pPr marL="0" indent="457200" algn="just">
              <a:buNone/>
            </a:pPr>
            <a:r>
              <a:rPr lang="ru-RU" sz="2800" b="1" dirty="0">
                <a:solidFill>
                  <a:srgbClr val="FF0000"/>
                </a:solidFill>
              </a:rPr>
              <a:t>до 01 июля 2019 года </a:t>
            </a:r>
            <a:r>
              <a:rPr lang="ru-RU" sz="2800" dirty="0"/>
              <a:t>– необходимо пройти повышение квалификации по одной из программ:</a:t>
            </a:r>
          </a:p>
          <a:p>
            <a:pPr marL="0" indent="457200" algn="just">
              <a:buNone/>
            </a:pPr>
            <a:r>
              <a:rPr lang="ru-RU" sz="2800" dirty="0"/>
              <a:t>1.«Современные технологии в области кадастровой деятельности»</a:t>
            </a:r>
          </a:p>
          <a:p>
            <a:pPr marL="0" indent="457200" algn="just">
              <a:buNone/>
            </a:pPr>
            <a:r>
              <a:rPr lang="ru-RU" sz="2800" dirty="0"/>
              <a:t>2.«Актуальные проблемы взаимодействия субъектов кадастровых отношений»</a:t>
            </a:r>
          </a:p>
          <a:p>
            <a:pPr marL="0" indent="457200" algn="just">
              <a:buNone/>
            </a:pPr>
            <a:r>
              <a:rPr lang="ru-RU" sz="2800" dirty="0"/>
              <a:t>3.«Актуальные  вопросы законодательства в области кадастровой деятельности»</a:t>
            </a:r>
          </a:p>
          <a:p>
            <a:pPr marL="0" indent="457200" algn="just">
              <a:buNone/>
            </a:pPr>
            <a:r>
              <a:rPr lang="ru-RU" sz="2800" dirty="0"/>
              <a:t>Срок прохождения – 40 ч. ( от 5 до 20 дней)</a:t>
            </a:r>
          </a:p>
          <a:p>
            <a:pPr marL="0" indent="457200" algn="just">
              <a:buNone/>
            </a:pPr>
            <a:endParaRPr lang="ru-RU" sz="2800" dirty="0"/>
          </a:p>
          <a:p>
            <a:pPr marL="0" indent="457200" algn="just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45720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991648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8511" y="-17140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Образование и повышение квалификации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042" y="764704"/>
            <a:ext cx="6434538" cy="174890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10" y="2514464"/>
            <a:ext cx="8309953" cy="4162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785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378456"/>
            <a:ext cx="8229600" cy="1080120"/>
          </a:xfrm>
        </p:spPr>
        <p:txBody>
          <a:bodyPr>
            <a:normAutofit fontScale="90000"/>
          </a:bodyPr>
          <a:lstStyle/>
          <a:p>
            <a:br>
              <a:rPr lang="ru-RU" sz="3200" b="1" dirty="0">
                <a:solidFill>
                  <a:srgbClr val="C00000"/>
                </a:solidFill>
              </a:rPr>
            </a:br>
            <a:r>
              <a:rPr lang="ru-RU" sz="3200" b="1" dirty="0">
                <a:solidFill>
                  <a:srgbClr val="FF0000"/>
                </a:solidFill>
              </a:rPr>
              <a:t>Уведомления СРО об изменениях</a:t>
            </a:r>
            <a:br>
              <a:rPr lang="ru-RU" sz="3200" b="1" dirty="0"/>
            </a:br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27584" y="764704"/>
            <a:ext cx="7776864" cy="5284589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ru-RU" sz="2200" b="1" dirty="0"/>
              <a:t>        </a:t>
            </a:r>
            <a:endParaRPr lang="ru-RU" sz="2800" b="1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0" indent="0">
              <a:buNone/>
            </a:pPr>
            <a:endParaRPr lang="ru-RU" sz="2200" b="1" dirty="0"/>
          </a:p>
        </p:txBody>
      </p:sp>
      <p:sp>
        <p:nvSpPr>
          <p:cNvPr id="6" name="Объект 3">
            <a:extLst>
              <a:ext uri="{FF2B5EF4-FFF2-40B4-BE49-F238E27FC236}">
                <a16:creationId xmlns:a16="http://schemas.microsoft.com/office/drawing/2014/main" id="{38A10A24-99A2-4913-B3C9-BFE4215DAEB4}"/>
              </a:ext>
            </a:extLst>
          </p:cNvPr>
          <p:cNvSpPr txBox="1">
            <a:spLocks/>
          </p:cNvSpPr>
          <p:nvPr/>
        </p:nvSpPr>
        <p:spPr>
          <a:xfrm>
            <a:off x="3769139" y="527148"/>
            <a:ext cx="5169689" cy="34605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itchFamily="34" charset="0"/>
              <a:buAutoNum type="arabicPeriod"/>
            </a:pPr>
            <a:endParaRPr lang="ru-RU" sz="1100" dirty="0"/>
          </a:p>
          <a:p>
            <a:pPr marL="0" indent="0">
              <a:buFont typeface="Arial" pitchFamily="34" charset="0"/>
              <a:buNone/>
            </a:pPr>
            <a:endParaRPr lang="ru-RU" sz="1100" b="1" dirty="0"/>
          </a:p>
        </p:txBody>
      </p:sp>
      <p:sp>
        <p:nvSpPr>
          <p:cNvPr id="7" name="Объект 3">
            <a:extLst>
              <a:ext uri="{FF2B5EF4-FFF2-40B4-BE49-F238E27FC236}">
                <a16:creationId xmlns:a16="http://schemas.microsoft.com/office/drawing/2014/main" id="{2DA8610D-FAA0-45FD-9763-5310EF2F38F6}"/>
              </a:ext>
            </a:extLst>
          </p:cNvPr>
          <p:cNvSpPr txBox="1">
            <a:spLocks/>
          </p:cNvSpPr>
          <p:nvPr/>
        </p:nvSpPr>
        <p:spPr>
          <a:xfrm>
            <a:off x="385192" y="1434307"/>
            <a:ext cx="8445624" cy="50012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 algn="just">
              <a:buFont typeface="Arial" pitchFamily="34" charset="0"/>
              <a:buNone/>
            </a:pPr>
            <a:r>
              <a:rPr lang="ru-RU" sz="2200" dirty="0"/>
              <a:t>Одним из важных аспектов проверки является проверка реестра членов СРО на актуальность данных. Информация в реестр СРО поступает только через КИ!  Поэтому просим Вас </a:t>
            </a:r>
            <a:r>
              <a:rPr lang="ru-RU" sz="2200" b="1" dirty="0"/>
              <a:t>уведомлять свое СРО обо всех изменениях в Ваших персональных и рабочих данных, содержащихся в реестре</a:t>
            </a:r>
            <a:r>
              <a:rPr lang="ru-RU" sz="2200" dirty="0"/>
              <a:t>.</a:t>
            </a:r>
          </a:p>
          <a:p>
            <a:pPr marL="0" indent="457200" algn="just">
              <a:buFont typeface="Arial" pitchFamily="34" charset="0"/>
              <a:buNone/>
            </a:pPr>
            <a:endParaRPr lang="ru-RU" sz="2200" dirty="0"/>
          </a:p>
          <a:p>
            <a:pPr marL="0" indent="457200" algn="just">
              <a:buFont typeface="Arial" pitchFamily="34" charset="0"/>
              <a:buNone/>
            </a:pPr>
            <a:r>
              <a:rPr lang="ru-RU" sz="2200" i="1" dirty="0"/>
              <a:t>Кадастровый инженер обязан при изменении своих сведений уведомить об этом СРО в течение</a:t>
            </a:r>
            <a:r>
              <a:rPr lang="ru-RU" sz="2200" i="1" dirty="0">
                <a:solidFill>
                  <a:srgbClr val="FF0000"/>
                </a:solidFill>
              </a:rPr>
              <a:t> 3 рабочих дней </a:t>
            </a:r>
            <a:r>
              <a:rPr lang="ru-RU" sz="2200" i="1" dirty="0"/>
              <a:t>с момента получения  документов, подтверждающих вносимые изменения. </a:t>
            </a:r>
          </a:p>
          <a:p>
            <a:pPr marL="0" indent="457200" algn="just">
              <a:buFont typeface="Arial" pitchFamily="34" charset="0"/>
              <a:buNone/>
            </a:pPr>
            <a:r>
              <a:rPr lang="ru-RU" sz="2200" i="1" dirty="0"/>
              <a:t>СРО обязано направить уведомление в Росреестр об изменении в сведениях о КИ, в течение </a:t>
            </a:r>
            <a:r>
              <a:rPr lang="ru-RU" sz="2200" i="1" dirty="0">
                <a:solidFill>
                  <a:srgbClr val="FF0000"/>
                </a:solidFill>
              </a:rPr>
              <a:t>3-х рабочих дней </a:t>
            </a:r>
            <a:r>
              <a:rPr lang="ru-RU" sz="2200" i="1" dirty="0"/>
              <a:t>со дня получения документов от КИ, а в течение </a:t>
            </a:r>
            <a:r>
              <a:rPr lang="ru-RU" sz="2200" i="1" dirty="0">
                <a:solidFill>
                  <a:srgbClr val="FF0000"/>
                </a:solidFill>
              </a:rPr>
              <a:t>одного дня </a:t>
            </a:r>
            <a:r>
              <a:rPr lang="ru-RU" sz="2200" i="1" dirty="0"/>
              <a:t>внести их в реестр членов СРО (в базе данных и на сайте СРО). </a:t>
            </a:r>
            <a:r>
              <a:rPr lang="ru-RU" sz="2200" dirty="0"/>
              <a:t>То есть закон подходит к нам жестче, чем к вам.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9487269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780" y="1484784"/>
            <a:ext cx="2890664" cy="3623107"/>
          </a:xfrm>
        </p:spPr>
        <p:txBody>
          <a:bodyPr>
            <a:normAutofit/>
          </a:bodyPr>
          <a:lstStyle/>
          <a:p>
            <a:r>
              <a:rPr lang="ru-RU" sz="2600" dirty="0">
                <a:solidFill>
                  <a:srgbClr val="FF0000"/>
                </a:solidFill>
                <a:cs typeface="Times New Roman" pitchFamily="18" charset="0"/>
              </a:rPr>
              <a:t> Форма уведомления об изменениях сведений о кадастровом инженере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07000"/>
              </a:lnSpc>
            </a:pPr>
            <a:endParaRPr lang="ru-RU" sz="2000" dirty="0"/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94D7C7-2AE8-46DE-981D-6A2A928468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-5000"/>
          </a:blip>
          <a:srcRect l="7010" t="-1961" r="-5559" b="5721"/>
          <a:stretch/>
        </p:blipFill>
        <p:spPr>
          <a:xfrm>
            <a:off x="4283968" y="30731"/>
            <a:ext cx="4786955" cy="660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802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780" y="1484784"/>
            <a:ext cx="2890664" cy="3623107"/>
          </a:xfrm>
        </p:spPr>
        <p:txBody>
          <a:bodyPr>
            <a:normAutofit/>
          </a:bodyPr>
          <a:lstStyle/>
          <a:p>
            <a:r>
              <a:rPr lang="ru-RU" sz="2600" dirty="0">
                <a:solidFill>
                  <a:srgbClr val="FF0000"/>
                </a:solidFill>
                <a:cs typeface="Times New Roman" pitchFamily="18" charset="0"/>
              </a:rPr>
              <a:t> Форма уведомления о прохождении  профессиональной переподготовки </a:t>
            </a:r>
            <a:br>
              <a:rPr lang="ru-RU" sz="2600" dirty="0">
                <a:solidFill>
                  <a:srgbClr val="FF0000"/>
                </a:solidFill>
                <a:cs typeface="Times New Roman" pitchFamily="18" charset="0"/>
              </a:rPr>
            </a:br>
            <a:r>
              <a:rPr lang="ru-RU" sz="2600" dirty="0">
                <a:solidFill>
                  <a:srgbClr val="FF0000"/>
                </a:solidFill>
                <a:cs typeface="Times New Roman" pitchFamily="18" charset="0"/>
              </a:rPr>
              <a:t>(если не было соответствия  Приказу №413)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3322712" cy="4525963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07000"/>
              </a:lnSpc>
            </a:pPr>
            <a:endParaRPr lang="ru-RU" sz="2000" dirty="0"/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426"/>
            <a:ext cx="48496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8599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780" y="1484784"/>
            <a:ext cx="2890664" cy="3623107"/>
          </a:xfrm>
        </p:spPr>
        <p:txBody>
          <a:bodyPr>
            <a:normAutofit/>
          </a:bodyPr>
          <a:lstStyle/>
          <a:p>
            <a:r>
              <a:rPr lang="ru-RU" sz="2600" dirty="0">
                <a:solidFill>
                  <a:srgbClr val="FF0000"/>
                </a:solidFill>
                <a:cs typeface="Times New Roman" pitchFamily="18" charset="0"/>
              </a:rPr>
              <a:t> Форма уведомления о прохождении повышения квалификации </a:t>
            </a:r>
            <a:br>
              <a:rPr lang="ru-RU" sz="2600" dirty="0">
                <a:solidFill>
                  <a:srgbClr val="FF0000"/>
                </a:solidFill>
                <a:cs typeface="Times New Roman" pitchFamily="18" charset="0"/>
              </a:rPr>
            </a:br>
            <a:r>
              <a:rPr lang="ru-RU" sz="2600" dirty="0">
                <a:solidFill>
                  <a:srgbClr val="FF0000"/>
                </a:solidFill>
                <a:cs typeface="Times New Roman" pitchFamily="18" charset="0"/>
              </a:rPr>
              <a:t>(1 раз в 3 года)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3322712" cy="4525963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07000"/>
              </a:lnSpc>
            </a:pPr>
            <a:endParaRPr lang="ru-RU" sz="2000" dirty="0"/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331" y="0"/>
            <a:ext cx="48496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526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9984"/>
            <a:ext cx="8229600" cy="1143000"/>
          </a:xfrm>
        </p:spPr>
        <p:txBody>
          <a:bodyPr/>
          <a:lstStyle/>
          <a:p>
            <a:r>
              <a:rPr lang="ru-RU" dirty="0"/>
              <a:t>      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405428" y="116632"/>
            <a:ext cx="10873596" cy="6658806"/>
          </a:xfrm>
        </p:spPr>
        <p:txBody>
          <a:bodyPr>
            <a:normAutofit/>
          </a:bodyPr>
          <a:lstStyle/>
          <a:p>
            <a:pPr marL="1163638" indent="0" algn="ctr" defTabSz="808038">
              <a:buNone/>
              <a:tabLst>
                <a:tab pos="1081088" algn="l"/>
                <a:tab pos="1163638" algn="l"/>
                <a:tab pos="1431925" algn="l"/>
                <a:tab pos="2871788" algn="l"/>
              </a:tabLst>
            </a:pP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  </a:t>
            </a:r>
            <a:r>
              <a:rPr lang="ru-RU" sz="2600" dirty="0">
                <a:solidFill>
                  <a:srgbClr val="FF0000"/>
                </a:solidFill>
              </a:rPr>
              <a:t>Внеплановая проверка деятельности кадастровых инженеров</a:t>
            </a:r>
          </a:p>
          <a:p>
            <a:pPr marL="0" indent="0" algn="ctr" defTabSz="808038">
              <a:buNone/>
              <a:tabLst>
                <a:tab pos="2871788" algn="l"/>
              </a:tabLst>
            </a:pPr>
            <a:endParaRPr lang="ru-RU" sz="2600" dirty="0">
              <a:solidFill>
                <a:srgbClr val="FF0000"/>
              </a:solidFill>
            </a:endParaRPr>
          </a:p>
          <a:p>
            <a:pPr marL="1431925" indent="0" defTabSz="808038">
              <a:buNone/>
              <a:tabLst>
                <a:tab pos="2871788" algn="l"/>
              </a:tabLst>
            </a:pPr>
            <a:endParaRPr lang="ru-RU" sz="1400" dirty="0">
              <a:solidFill>
                <a:srgbClr val="FF0000"/>
              </a:solidFill>
            </a:endParaRPr>
          </a:p>
          <a:p>
            <a:pPr marL="1431925" indent="0" defTabSz="808038">
              <a:buNone/>
              <a:tabLst>
                <a:tab pos="2871788" algn="l"/>
              </a:tabLst>
            </a:pP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31912" y="2224805"/>
            <a:ext cx="2006804" cy="10340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Дисциплинарная комиссия</a:t>
            </a:r>
          </a:p>
        </p:txBody>
      </p:sp>
      <p:sp>
        <p:nvSpPr>
          <p:cNvPr id="111" name="Прямоугольник: скругленные углы 110"/>
          <p:cNvSpPr/>
          <p:nvPr/>
        </p:nvSpPr>
        <p:spPr>
          <a:xfrm>
            <a:off x="322343" y="3794031"/>
            <a:ext cx="2510947" cy="287532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solidFill>
                  <a:schemeClr val="tx1"/>
                </a:solidFill>
              </a:rPr>
              <a:t>Одно из решений:</a:t>
            </a:r>
          </a:p>
          <a:p>
            <a:pPr marL="108000" indent="108000" algn="just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  о принятии жалобы для рассмотрения ее доводов по существу и проведении внеплановой проверки</a:t>
            </a:r>
          </a:p>
          <a:p>
            <a:pPr marL="108000" indent="108000" algn="just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  об отказе в </a:t>
            </a:r>
            <a:r>
              <a:rPr lang="ru-RU" sz="1400" dirty="0" err="1">
                <a:solidFill>
                  <a:schemeClr val="tx1"/>
                </a:solidFill>
              </a:rPr>
              <a:t>рассмотре-нии</a:t>
            </a:r>
            <a:r>
              <a:rPr lang="ru-RU" sz="1400" dirty="0">
                <a:solidFill>
                  <a:schemeClr val="tx1"/>
                </a:solidFill>
              </a:rPr>
              <a:t> жалобы по существу;</a:t>
            </a:r>
          </a:p>
          <a:p>
            <a:pPr marL="108000" indent="108000" algn="just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  об открытии дела о применении МДВ; </a:t>
            </a:r>
          </a:p>
          <a:p>
            <a:pPr marL="108000" indent="108000" algn="just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  об оставлении жалобы  без рассмотрения.</a:t>
            </a:r>
          </a:p>
        </p:txBody>
      </p:sp>
      <p:cxnSp>
        <p:nvCxnSpPr>
          <p:cNvPr id="11" name="Прямая со стрелкой 10"/>
          <p:cNvCxnSpPr>
            <a:cxnSpLocks/>
          </p:cNvCxnSpPr>
          <p:nvPr/>
        </p:nvCxnSpPr>
        <p:spPr>
          <a:xfrm>
            <a:off x="1535314" y="1476852"/>
            <a:ext cx="0" cy="7226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>
            <a:cxnSpLocks/>
            <a:endCxn id="111" idx="0"/>
          </p:cNvCxnSpPr>
          <p:nvPr/>
        </p:nvCxnSpPr>
        <p:spPr>
          <a:xfrm>
            <a:off x="1577816" y="3258882"/>
            <a:ext cx="1" cy="5351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вал 3"/>
          <p:cNvSpPr/>
          <p:nvPr/>
        </p:nvSpPr>
        <p:spPr>
          <a:xfrm>
            <a:off x="663699" y="759966"/>
            <a:ext cx="1828234" cy="71688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Жалоба, нарушение</a:t>
            </a:r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CB3A3548-2FF8-4347-AF04-A7DE317C8228}"/>
              </a:ext>
            </a:extLst>
          </p:cNvPr>
          <p:cNvSpPr txBox="1">
            <a:spLocks/>
          </p:cNvSpPr>
          <p:nvPr/>
        </p:nvSpPr>
        <p:spPr>
          <a:xfrm>
            <a:off x="3431075" y="887376"/>
            <a:ext cx="5335853" cy="597062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200" b="1" dirty="0"/>
              <a:t>Принятие жалобы для рассмотрения по существу и проведение внеплановой проверки</a:t>
            </a:r>
          </a:p>
          <a:p>
            <a:pPr algn="just"/>
            <a:r>
              <a:rPr lang="ru-RU" sz="2200" dirty="0"/>
              <a:t>Предмет жалобы входит в компетенцию СРО и соответствует всем требованиям оформления</a:t>
            </a:r>
          </a:p>
          <a:p>
            <a:pPr marL="0" indent="0" algn="ctr">
              <a:buNone/>
            </a:pPr>
            <a:endParaRPr lang="ru-RU" sz="2200" b="1" dirty="0"/>
          </a:p>
          <a:p>
            <a:pPr marL="0" indent="0" algn="ctr">
              <a:buNone/>
            </a:pPr>
            <a:r>
              <a:rPr lang="ru-RU" sz="2200" b="1" dirty="0"/>
              <a:t>Отказ в рассмотрении жалобы по существу</a:t>
            </a:r>
          </a:p>
          <a:p>
            <a:pPr algn="just"/>
            <a:r>
              <a:rPr lang="ru-RU" sz="2200" dirty="0"/>
              <a:t>Жалоба не соответствует требованиям оформления (не указаны ФИО, данные КИ, не приложены подтверждающие документы)</a:t>
            </a:r>
          </a:p>
          <a:p>
            <a:pPr algn="just"/>
            <a:r>
              <a:rPr lang="ru-RU" sz="2200" dirty="0"/>
              <a:t>Предметом жалобы является земельный спор</a:t>
            </a:r>
          </a:p>
          <a:p>
            <a:pPr algn="just"/>
            <a:r>
              <a:rPr lang="ru-RU" sz="2200" dirty="0"/>
              <a:t>Предметом жалобы являются действия КИ, совершенные в рамках иных обязанностей, обусловленных</a:t>
            </a:r>
            <a:r>
              <a:rPr lang="en-US" sz="2200" dirty="0"/>
              <a:t> </a:t>
            </a:r>
            <a:r>
              <a:rPr lang="ru-RU" sz="2200" dirty="0"/>
              <a:t>его должностной инструкцией</a:t>
            </a:r>
          </a:p>
          <a:p>
            <a:pPr algn="just"/>
            <a:r>
              <a:rPr lang="ru-RU" sz="2200" dirty="0"/>
              <a:t>Предмет жалобы не входит в компетенцию СРО</a:t>
            </a:r>
          </a:p>
          <a:p>
            <a:pPr algn="just"/>
            <a:r>
              <a:rPr lang="ru-RU" sz="2200" dirty="0"/>
              <a:t>Предмет жалобы был ранее рассмотрен СРО и новые факты не приводятся</a:t>
            </a:r>
          </a:p>
          <a:p>
            <a:pPr algn="just"/>
            <a:endParaRPr lang="ru-RU" sz="2200" dirty="0"/>
          </a:p>
          <a:p>
            <a:pPr marL="0" indent="0" algn="ctr">
              <a:buNone/>
            </a:pPr>
            <a:r>
              <a:rPr lang="ru-RU" sz="2200" b="1" dirty="0"/>
              <a:t>Открытие дела о применении МДВ</a:t>
            </a:r>
          </a:p>
          <a:p>
            <a:pPr algn="just"/>
            <a:r>
              <a:rPr lang="ru-RU" sz="2200" dirty="0"/>
              <a:t>Наличие в жалобе фактов, однозначно свидетельствующих о совершенных КИ нарушениях и не требующих проведения внеплановой проверки (непереданные акты согласования, превышение 25% отказов, неосуществления деятельности в течение 3-х лет и т.д.)</a:t>
            </a:r>
          </a:p>
          <a:p>
            <a:pPr algn="just"/>
            <a:endParaRPr lang="ru-RU" sz="2200" dirty="0"/>
          </a:p>
          <a:p>
            <a:pPr marL="0" indent="0" algn="ctr">
              <a:buNone/>
            </a:pPr>
            <a:r>
              <a:rPr lang="ru-RU" sz="2200" b="1" dirty="0"/>
              <a:t>Оставление жалобы без рассмотрения</a:t>
            </a:r>
          </a:p>
          <a:p>
            <a:pPr algn="just"/>
            <a:r>
              <a:rPr lang="ru-RU" sz="2200" dirty="0"/>
              <a:t>Текст жалобы не поддается прочтению</a:t>
            </a:r>
          </a:p>
          <a:p>
            <a:pPr algn="just"/>
            <a:r>
              <a:rPr lang="ru-RU" sz="2200" dirty="0"/>
              <a:t>Не указана контактная информация для направлении ответа</a:t>
            </a:r>
          </a:p>
          <a:p>
            <a:pPr marL="0" indent="0" algn="ctr">
              <a:buNone/>
            </a:pPr>
            <a:endParaRPr lang="ru-RU" sz="1800" dirty="0"/>
          </a:p>
          <a:p>
            <a:pPr marL="0" indent="0" algn="ctr">
              <a:buNone/>
            </a:pPr>
            <a:endParaRPr lang="ru-RU" sz="7200" b="1" dirty="0"/>
          </a:p>
        </p:txBody>
      </p:sp>
    </p:spTree>
    <p:extLst>
      <p:ext uri="{BB962C8B-B14F-4D97-AF65-F5344CB8AC3E}">
        <p14:creationId xmlns:p14="http://schemas.microsoft.com/office/powerpoint/2010/main" val="6591629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565212" y="188640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C00000"/>
                </a:solidFill>
              </a:rPr>
              <a:t>Меры дисциплинарного воздействия</a:t>
            </a:r>
          </a:p>
          <a:p>
            <a:r>
              <a:rPr lang="ru-RU" sz="3200" dirty="0">
                <a:solidFill>
                  <a:srgbClr val="FF0000"/>
                </a:solidFill>
              </a:rPr>
              <a:t>  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37A9B0ED-3315-45C3-B770-3F0E2C03CA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787288"/>
              </p:ext>
            </p:extLst>
          </p:nvPr>
        </p:nvGraphicFramePr>
        <p:xfrm>
          <a:off x="467544" y="836712"/>
          <a:ext cx="8327268" cy="57719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676868524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2137216561"/>
                    </a:ext>
                  </a:extLst>
                </a:gridCol>
                <a:gridCol w="3070684">
                  <a:extLst>
                    <a:ext uri="{9D8B030D-6E8A-4147-A177-3AD203B41FA5}">
                      <a16:colId xmlns:a16="http://schemas.microsoft.com/office/drawing/2014/main" val="3621261713"/>
                    </a:ext>
                  </a:extLst>
                </a:gridCol>
              </a:tblGrid>
              <a:tr h="2483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Наименование МДВ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Способ погашения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Способ снятия (досрочно)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645378856"/>
                  </a:ext>
                </a:extLst>
              </a:tr>
              <a:tr h="128805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</a:rPr>
                        <a:t>Замечание</a:t>
                      </a:r>
                      <a:endParaRPr lang="ru-RU" sz="1400" b="1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solidFill>
                            <a:schemeClr val="tx1"/>
                          </a:solidFill>
                          <a:effectLst/>
                        </a:rPr>
                        <a:t>Истечение 6 месяцев с момента применения меры, при отсутствии нарушений в течение этого срока</a:t>
                      </a:r>
                      <a:endParaRPr lang="ru-RU" sz="14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solidFill>
                            <a:schemeClr val="tx1"/>
                          </a:solidFill>
                          <a:effectLst/>
                        </a:rPr>
                        <a:t>1. Решение суда об отмене МДВ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solidFill>
                            <a:schemeClr val="tx1"/>
                          </a:solidFill>
                          <a:effectLst/>
                        </a:rPr>
                        <a:t>2. Решение Правления СРО об отмене МДВ при наличии новых обстоятельств</a:t>
                      </a:r>
                      <a:endParaRPr lang="ru-RU" sz="14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30399405"/>
                  </a:ext>
                </a:extLst>
              </a:tr>
              <a:tr h="154796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Предупреждение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Проведение ближайшей плановой проверки, при условии отсутствия нарушений до момента ее проведения.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Срок проведения плановой проверки - не более 3 лет.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1. Решение суда об отмене МДВ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2. Решение Правления СРО об отмене МДВ при наличии новых обстоятельств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3. Проведение внеплановой проверки по инициативе самого КИ (при условии отсутствия нарушений)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2425444"/>
                  </a:ext>
                </a:extLst>
              </a:tr>
              <a:tr h="102813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Предписание об устранении выявленных нарушений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Устранение нарушений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1. Решение суда об отмене МДВ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2. Решение Правления СРО об отмене МДВ при наличии новых обстоятельств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742333260"/>
                  </a:ext>
                </a:extLst>
              </a:tr>
              <a:tr h="128805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Рекомендация об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исключении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Истечение сроков, в течение которых кадастровый инженер не вправе претендовать на членство в СРО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Не подлежит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950774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48256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600" b="1" dirty="0">
                <a:solidFill>
                  <a:srgbClr val="FF0000"/>
                </a:solidFill>
                <a:cs typeface="Times New Roman" pitchFamily="18" charset="0"/>
              </a:rPr>
              <a:t>Основания  для  исключения  КИ  из  СРО:</a:t>
            </a:r>
            <a:b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08520" y="836712"/>
            <a:ext cx="8928992" cy="5289451"/>
          </a:xfrm>
        </p:spPr>
        <p:txBody>
          <a:bodyPr>
            <a:normAutofit fontScale="25000" lnSpcReduction="20000"/>
          </a:bodyPr>
          <a:lstStyle/>
          <a:p>
            <a:pPr marL="442913" indent="185738" algn="just" defTabSz="896938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cs typeface="Times New Roman" pitchFamily="18" charset="0"/>
              </a:rPr>
              <a:t>неосуществление кадастровой деятельности в течение 3 лет;</a:t>
            </a:r>
          </a:p>
          <a:p>
            <a:pPr marL="442913" indent="185738" algn="just" defTabSz="896938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cs typeface="Times New Roman" pitchFamily="18" charset="0"/>
              </a:rPr>
              <a:t>принятие в течение года решений об отказе в осуществлении кадастрового учета по установленным в законе основаниям,  суммарное количество которых составляет 25 и более % от общего количества решений;</a:t>
            </a:r>
          </a:p>
          <a:p>
            <a:pPr marL="442913" indent="185738" algn="just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cs typeface="Times New Roman" pitchFamily="18" charset="0"/>
              </a:rPr>
              <a:t>принятие за последние 3 года деятельности КИ 10 и более решений о необходимости устранения кадастровых ошибок, допущенных КИ;</a:t>
            </a:r>
          </a:p>
          <a:p>
            <a:pPr marL="442913" indent="185738" algn="just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cs typeface="Times New Roman" pitchFamily="18" charset="0"/>
              </a:rPr>
              <a:t>непредставление в орган кадастрового учета актов согласования границ;</a:t>
            </a:r>
          </a:p>
          <a:p>
            <a:pPr marL="442913" indent="185738" algn="just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cs typeface="Times New Roman" pitchFamily="18" charset="0"/>
              </a:rPr>
              <a:t>нарушение обязательных условий членства в СРО (в том числе – несоответствие образования с 1.01.2020г.);</a:t>
            </a:r>
          </a:p>
          <a:p>
            <a:pPr marL="442913" indent="185738" algn="just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solidFill>
                  <a:srgbClr val="FF0000"/>
                </a:solidFill>
                <a:cs typeface="Times New Roman" pitchFamily="18" charset="0"/>
              </a:rPr>
              <a:t>представление подложных документов в СРО;</a:t>
            </a:r>
          </a:p>
          <a:p>
            <a:pPr marL="442913" indent="185738" algn="just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solidFill>
                  <a:srgbClr val="FF0000"/>
                </a:solidFill>
                <a:cs typeface="Times New Roman" pitchFamily="18" charset="0"/>
              </a:rPr>
              <a:t>признание КИ недееспособным или ограниченно дееспособным на основании решения суда;</a:t>
            </a:r>
          </a:p>
          <a:p>
            <a:pPr marL="442913" indent="185738" algn="just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solidFill>
                  <a:srgbClr val="00B050"/>
                </a:solidFill>
                <a:cs typeface="Times New Roman" pitchFamily="18" charset="0"/>
              </a:rPr>
              <a:t>нарушение КИ установленного срока уплаты членских взносов, более чем на 3 месяца. </a:t>
            </a:r>
          </a:p>
          <a:p>
            <a:pPr marL="442913" indent="185738" algn="just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solidFill>
                  <a:srgbClr val="0070C0"/>
                </a:solidFill>
                <a:cs typeface="Times New Roman" pitchFamily="18" charset="0"/>
              </a:rPr>
              <a:t>заявления о выходе из СРО;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6800" dirty="0">
                <a:cs typeface="Times New Roman" pitchFamily="18" charset="0"/>
              </a:rPr>
              <a:t>    ▬ исключение на 2 года;      </a:t>
            </a:r>
            <a:r>
              <a:rPr lang="ru-RU" sz="6800" dirty="0">
                <a:solidFill>
                  <a:srgbClr val="FF0000"/>
                </a:solidFill>
                <a:cs typeface="Times New Roman" pitchFamily="18" charset="0"/>
              </a:rPr>
              <a:t>▬</a:t>
            </a:r>
            <a:r>
              <a:rPr lang="ru-RU" sz="6800" dirty="0">
                <a:cs typeface="Times New Roman" pitchFamily="18" charset="0"/>
              </a:rPr>
              <a:t> исключение бессрочное;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6800" dirty="0">
                <a:solidFill>
                  <a:srgbClr val="00B050"/>
                </a:solidFill>
                <a:cs typeface="Times New Roman" pitchFamily="18" charset="0"/>
              </a:rPr>
              <a:t> ▬ </a:t>
            </a:r>
            <a:r>
              <a:rPr lang="ru-RU" sz="6800" dirty="0">
                <a:cs typeface="Times New Roman" pitchFamily="18" charset="0"/>
              </a:rPr>
              <a:t>исключение на 6 месяцев;</a:t>
            </a:r>
            <a:r>
              <a:rPr lang="ru-RU" sz="6800" dirty="0">
                <a:solidFill>
                  <a:schemeClr val="accent1"/>
                </a:solidFill>
                <a:cs typeface="Times New Roman" pitchFamily="18" charset="0"/>
              </a:rPr>
              <a:t>    ▬</a:t>
            </a:r>
            <a:r>
              <a:rPr lang="ru-RU" sz="6800" dirty="0">
                <a:cs typeface="Times New Roman" pitchFamily="18" charset="0"/>
              </a:rPr>
              <a:t> срок не установлен.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60673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4624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ru-RU" sz="2900" b="1" dirty="0">
                <a:solidFill>
                  <a:srgbClr val="FF0000"/>
                </a:solidFill>
              </a:rPr>
            </a:br>
            <a:r>
              <a:rPr lang="ru-RU" sz="2700" dirty="0">
                <a:solidFill>
                  <a:srgbClr val="FF0000"/>
                </a:solidFill>
              </a:rPr>
              <a:t>Нарушение 3-х летнего срока неосуществления</a:t>
            </a:r>
            <a:br>
              <a:rPr lang="ru-RU" sz="2700" dirty="0">
                <a:solidFill>
                  <a:srgbClr val="FF0000"/>
                </a:solidFill>
              </a:rPr>
            </a:br>
            <a:r>
              <a:rPr lang="ru-RU" sz="2700" dirty="0">
                <a:solidFill>
                  <a:srgbClr val="FF0000"/>
                </a:solidFill>
              </a:rPr>
              <a:t> кадастровой деятельности</a:t>
            </a: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64495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ru-RU" sz="2600" b="1" dirty="0">
                <a:solidFill>
                  <a:prstClr val="black"/>
                </a:solidFill>
              </a:rPr>
              <a:t>     </a:t>
            </a:r>
            <a:r>
              <a:rPr lang="ru-RU" sz="2200" b="1" dirty="0">
                <a:solidFill>
                  <a:prstClr val="black"/>
                </a:solidFill>
              </a:rPr>
              <a:t> Согласно п.7 ч.15 статьи 29 Закона № 221-ФЗ, если КИ не работает в течении трех лет, его необходимо исключить из СРО.</a:t>
            </a:r>
          </a:p>
          <a:p>
            <a:pPr marL="0" lvl="0" indent="457200" algn="just">
              <a:buNone/>
            </a:pPr>
            <a:r>
              <a:rPr lang="ru-RU" sz="2200" dirty="0">
                <a:solidFill>
                  <a:prstClr val="black"/>
                </a:solidFill>
              </a:rPr>
              <a:t>СРО АКИ «Поволжье» не спешит исключать КИ из своих рядов. Однако, данный срок отслеживается органами кадастрового учета и регистрации прав (ранее это делала Кадастровая палата). В конце 2017 года мы получили письмо ЦА Росреестра на 29 КИ и нам пришлось </a:t>
            </a:r>
            <a:r>
              <a:rPr lang="ru-RU" sz="2200" b="1" dirty="0">
                <a:solidFill>
                  <a:prstClr val="black"/>
                </a:solidFill>
              </a:rPr>
              <a:t>исключить 9 КИ</a:t>
            </a:r>
            <a:r>
              <a:rPr lang="ru-RU" sz="2200" dirty="0">
                <a:solidFill>
                  <a:prstClr val="black"/>
                </a:solidFill>
              </a:rPr>
              <a:t> из Ассоциации. Часть кадастровых инженеров мы отстояли, исходя из наличия дополнительных сведений, подтверждающих осуществление кадастровой деятельности.</a:t>
            </a:r>
          </a:p>
          <a:p>
            <a:pPr marL="0" lvl="0" indent="457200" algn="just">
              <a:buNone/>
            </a:pPr>
            <a:r>
              <a:rPr lang="ru-RU" sz="2200" dirty="0">
                <a:solidFill>
                  <a:prstClr val="black"/>
                </a:solidFill>
              </a:rPr>
              <a:t>Просим Вас </a:t>
            </a:r>
            <a:r>
              <a:rPr lang="ru-RU" sz="2200" b="1" dirty="0">
                <a:solidFill>
                  <a:prstClr val="black"/>
                </a:solidFill>
              </a:rPr>
              <a:t>самостоятельно отслеживать данный срок и при его приближении отправить хотя бы одно заявление в Росреестр</a:t>
            </a:r>
            <a:r>
              <a:rPr lang="ru-RU" sz="2200" dirty="0">
                <a:solidFill>
                  <a:prstClr val="black"/>
                </a:solidFill>
              </a:rPr>
              <a:t>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9762858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8229600" cy="180020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Получение более 25 %  «грубых» отказов или </a:t>
            </a:r>
            <a:br>
              <a:rPr lang="ru-RU" sz="24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более 10 реестровых ошибок в течение года</a:t>
            </a:r>
            <a:br>
              <a:rPr lang="ru-RU" sz="2800" dirty="0">
                <a:highlight>
                  <a:srgbClr val="FFFF00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700" dirty="0">
                <a:solidFill>
                  <a:srgbClr val="FF0000"/>
                </a:solidFill>
              </a:rPr>
            </a:b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Autofit/>
          </a:bodyPr>
          <a:lstStyle/>
          <a:p>
            <a:pPr marL="0" lvl="0" indent="457200" algn="just">
              <a:buNone/>
            </a:pPr>
            <a:r>
              <a:rPr lang="ru-RU" sz="1800" dirty="0"/>
              <a:t>В апреле 2018 года в СРО АКИ «Поволжье» поступило письмо от Центрального Аппарата Росреестра с требованием </a:t>
            </a:r>
            <a:r>
              <a:rPr lang="ru-RU" sz="1800" b="1" dirty="0"/>
              <a:t>исключить члена Ассоциации </a:t>
            </a:r>
            <a:r>
              <a:rPr lang="ru-RU" sz="1800" dirty="0"/>
              <a:t>на основании пункта 5 части 15 статьи 29 Федерального закона № 221-ФЗ  «О кадастровой деятельности». К сожалению, у нас и самого кадастрового инженера не оказалось весомых аргументов. Правление Ассоциации </a:t>
            </a:r>
            <a:r>
              <a:rPr lang="ru-RU" sz="1800" b="1" dirty="0"/>
              <a:t>приняло такое решение</a:t>
            </a:r>
            <a:r>
              <a:rPr lang="ru-RU" sz="1800" dirty="0"/>
              <a:t>. Во избежание подобного рода ситуаций в дальнейшем </a:t>
            </a:r>
            <a:r>
              <a:rPr lang="ru-RU" sz="1800" b="1" dirty="0"/>
              <a:t>рекомендуем</a:t>
            </a:r>
            <a:r>
              <a:rPr lang="ru-RU" sz="1800" dirty="0"/>
              <a:t>:</a:t>
            </a:r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ru-RU" sz="1800" dirty="0"/>
              <a:t>В зависимости от формы взаимодействия с ОКУ, стараться отслеживать сроки и основания приостановок, быстро устранять недостатки, </a:t>
            </a:r>
            <a:r>
              <a:rPr lang="ru-RU" sz="1800" b="1" dirty="0"/>
              <a:t>не доводить до отказов</a:t>
            </a:r>
            <a:r>
              <a:rPr lang="en-US" sz="1800" b="1" dirty="0"/>
              <a:t>;</a:t>
            </a:r>
            <a:endParaRPr lang="ru-RU" sz="1800" b="1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1800" dirty="0"/>
              <a:t>При невозможности устранения недостатков - просить заказчика  </a:t>
            </a:r>
            <a:r>
              <a:rPr lang="ru-RU" sz="1800" b="1" dirty="0"/>
              <a:t>отозвать заявление</a:t>
            </a:r>
            <a:r>
              <a:rPr lang="en-US" sz="1800" b="1" dirty="0"/>
              <a:t>;</a:t>
            </a:r>
            <a:endParaRPr lang="ru-RU" sz="1800" b="1" dirty="0"/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ru-RU" sz="1800" dirty="0"/>
              <a:t>Кадастровым инженерам</a:t>
            </a:r>
            <a:r>
              <a:rPr lang="en-US" sz="1800" dirty="0"/>
              <a:t> - </a:t>
            </a:r>
            <a:r>
              <a:rPr lang="ru-RU" sz="1800" dirty="0"/>
              <a:t>сотрудникам юридических лиц довести до сведения своих работодателей последствия отказов, рекомендовать им </a:t>
            </a:r>
            <a:r>
              <a:rPr lang="ru-RU" sz="1800" b="1" dirty="0"/>
              <a:t>общаться с заказчиками работ в письменной форме</a:t>
            </a:r>
            <a:r>
              <a:rPr lang="ru-RU" sz="1800" dirty="0"/>
              <a:t>, уведомлять их о сроках приостановок и их последствиях (эта переписка </a:t>
            </a:r>
            <a:r>
              <a:rPr lang="ru-RU" sz="1800" dirty="0" err="1"/>
              <a:t>м.б</a:t>
            </a:r>
            <a:r>
              <a:rPr lang="ru-RU" sz="1800" dirty="0"/>
              <a:t>. использована в суде)</a:t>
            </a:r>
            <a:r>
              <a:rPr lang="en-US" sz="1800" dirty="0"/>
              <a:t>;</a:t>
            </a:r>
            <a:endParaRPr lang="ru-RU" sz="1800" dirty="0"/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ru-RU" sz="1800" dirty="0"/>
              <a:t>Указывать в договоре подряда ситуации, при которых Заказчик работ </a:t>
            </a:r>
            <a:r>
              <a:rPr lang="ru-RU" sz="1800" b="1" dirty="0"/>
              <a:t>обязан отозвать заявление.</a:t>
            </a:r>
          </a:p>
        </p:txBody>
      </p:sp>
    </p:spTree>
    <p:extLst>
      <p:ext uri="{BB962C8B-B14F-4D97-AF65-F5344CB8AC3E}">
        <p14:creationId xmlns:p14="http://schemas.microsoft.com/office/powerpoint/2010/main" val="32763053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4624"/>
            <a:ext cx="8229600" cy="180020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Непередача актов согласования местоположения границ земельного участка</a:t>
            </a:r>
            <a:br>
              <a:rPr lang="ru-RU" sz="2800" dirty="0"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700" dirty="0">
                <a:solidFill>
                  <a:srgbClr val="FF0000"/>
                </a:solidFill>
              </a:rPr>
            </a:b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977274"/>
            <a:ext cx="8229600" cy="5112568"/>
          </a:xfrm>
        </p:spPr>
        <p:txBody>
          <a:bodyPr>
            <a:noAutofit/>
          </a:bodyPr>
          <a:lstStyle/>
          <a:p>
            <a:pPr marL="0" lvl="0" indent="457200" algn="just">
              <a:buNone/>
            </a:pPr>
            <a:r>
              <a:rPr lang="ru-RU" sz="1700" dirty="0"/>
              <a:t>Согласно подпункту 9 пункта 2 статьи 29.1. Федерального закона № 221-ФЗ от 24.07.2007г. «О кадастровой деятельности» </a:t>
            </a:r>
            <a:r>
              <a:rPr lang="ru-RU" sz="1700" b="1" dirty="0"/>
              <a:t>кадастровый инженер обязан хранить </a:t>
            </a:r>
            <a:r>
              <a:rPr lang="ru-RU" sz="1700" dirty="0"/>
              <a:t>акты согласования границ земельных участков </a:t>
            </a:r>
            <a:r>
              <a:rPr lang="ru-RU" sz="1700" b="1" dirty="0"/>
              <a:t>и передать </a:t>
            </a:r>
            <a:r>
              <a:rPr lang="ru-RU" sz="1700" dirty="0"/>
              <a:t>их в орган кадастрового учета в порядке и в сроки, предусмотренные Приказом Минэкономразвития РФ № 363 от 09.06.2016 года (далее – Приказ).</a:t>
            </a:r>
          </a:p>
          <a:p>
            <a:pPr marL="0" lvl="0" indent="457200" algn="just">
              <a:buNone/>
            </a:pPr>
            <a:r>
              <a:rPr lang="ru-RU" sz="1700" dirty="0"/>
              <a:t>В случае непредставления в ОКУ актов согласования границ земельных участков  кадастровый инженер должен быть исключен из членов СРО (подпункт 8 пункта 15 </a:t>
            </a:r>
            <a:r>
              <a:rPr lang="ru-RU" sz="1600" dirty="0"/>
              <a:t>статьи 29 Федерального закона № 221-ФЗ  «О кадастровой деятельности»).</a:t>
            </a:r>
          </a:p>
          <a:p>
            <a:pPr marL="0" lvl="0" indent="457200" algn="just">
              <a:buNone/>
            </a:pPr>
            <a:r>
              <a:rPr lang="ru-RU" sz="1700" dirty="0"/>
              <a:t>Согласно Приказу, акты согласования передаются в орган кадастрового учета совместно с сопроводительным письмом, в течение 30 рабочих дней с момента осуществления ГКУ земельного участка. Согласно пункту 11 Приказа, акты согласования границ считаются непереданные в случаях:</a:t>
            </a:r>
          </a:p>
          <a:p>
            <a:pPr algn="just"/>
            <a:r>
              <a:rPr lang="ru-RU" sz="1700" dirty="0"/>
              <a:t>если в течение 45 рабочих дней после ГКУ акт не поступил в ОКУ</a:t>
            </a:r>
            <a:r>
              <a:rPr lang="en-US" sz="1700" dirty="0"/>
              <a:t>;</a:t>
            </a:r>
            <a:endParaRPr lang="ru-RU" sz="1700" dirty="0"/>
          </a:p>
          <a:p>
            <a:pPr algn="just"/>
            <a:r>
              <a:rPr lang="ru-RU" sz="1700" dirty="0"/>
              <a:t>если с сопроводительным письмом отсутствует сам акт</a:t>
            </a:r>
            <a:r>
              <a:rPr lang="en-US" sz="1700" dirty="0"/>
              <a:t>;</a:t>
            </a:r>
            <a:endParaRPr lang="ru-RU" sz="1700" dirty="0"/>
          </a:p>
          <a:p>
            <a:pPr algn="just"/>
            <a:r>
              <a:rPr lang="ru-RU" sz="1700" dirty="0"/>
              <a:t>если имеются противоречия информации, содержащейся в направленном акте, и информации, содержащейся в электронном образе такого акта (Например, контур чертежей З.У. в электронном образе – красного цвета, а в бумажном - черного, предоставлены не все листы акта и (или) не все акты; чертеж З.У. не соответствует электронному образцу и другие)</a:t>
            </a:r>
            <a:r>
              <a:rPr lang="en-US" sz="1700" dirty="0"/>
              <a:t>;</a:t>
            </a:r>
            <a:endParaRPr lang="ru-RU" sz="1700" dirty="0"/>
          </a:p>
          <a:p>
            <a:pPr algn="just"/>
            <a:r>
              <a:rPr lang="ru-RU" sz="1700" dirty="0"/>
              <a:t>если акт в бумажном виде содержит не заверенные КИ исправления.</a:t>
            </a:r>
          </a:p>
        </p:txBody>
      </p:sp>
    </p:spTree>
    <p:extLst>
      <p:ext uri="{BB962C8B-B14F-4D97-AF65-F5344CB8AC3E}">
        <p14:creationId xmlns:p14="http://schemas.microsoft.com/office/powerpoint/2010/main" val="33058122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80020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Непередача актов согласования местоположения границ земельного участка</a:t>
            </a:r>
            <a:br>
              <a:rPr lang="ru-RU" sz="24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700" dirty="0">
                <a:solidFill>
                  <a:srgbClr val="FF0000"/>
                </a:solidFill>
              </a:rPr>
            </a:b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980728"/>
            <a:ext cx="8229600" cy="5112568"/>
          </a:xfrm>
        </p:spPr>
        <p:txBody>
          <a:bodyPr>
            <a:noAutofit/>
          </a:bodyPr>
          <a:lstStyle/>
          <a:p>
            <a:pPr marL="0" lvl="0" indent="457200" algn="just">
              <a:buNone/>
            </a:pPr>
            <a:r>
              <a:rPr lang="ru-RU" sz="1600" dirty="0"/>
              <a:t>В период с сентября 2017 по апрель 2018 года от Управлений Росреестра регионов РФ поступило 2034 уведомлений о непереданных актов согласования границ земельных участков в отношении 289 кадастровых инженеров. </a:t>
            </a:r>
          </a:p>
          <a:p>
            <a:pPr marL="0" lvl="0" indent="457200" algn="just">
              <a:buNone/>
            </a:pPr>
            <a:r>
              <a:rPr lang="ru-RU" sz="1600" dirty="0"/>
              <a:t>Из них 247 </a:t>
            </a:r>
            <a:r>
              <a:rPr lang="ru-RU" sz="1600" b="1" dirty="0"/>
              <a:t>кадастровых инженеров – членов СРО АКИ «Поволжье» - являются сотрудниками юридических лиц. </a:t>
            </a:r>
            <a:r>
              <a:rPr lang="ru-RU" sz="1600" dirty="0"/>
              <a:t>Согласно Федеральному закону №452-ФЗ от 30.12.2015 «О внесении изменений в Федеральный закон «О государственном кадастре недвижимости» и статью 76 Федерального закона «Об образовании в Российской Федерации» в части совершенствования деятельности кадастровых инженеров» и письмам Минэкономразвития РФ </a:t>
            </a:r>
            <a:r>
              <a:rPr lang="ru-RU" sz="1600" u="sng" dirty="0">
                <a:hlinkClick r:id="rId2"/>
              </a:rPr>
              <a:t>№Д23и-1289 от 09.03.2017 г.</a:t>
            </a:r>
            <a:r>
              <a:rPr lang="ru-RU" sz="1600" dirty="0"/>
              <a:t> и </a:t>
            </a:r>
            <a:r>
              <a:rPr lang="ru-RU" sz="1600" u="sng" dirty="0">
                <a:hlinkClick r:id="rId3"/>
              </a:rPr>
              <a:t>№03188-ВА/18 от 28.03.2018 г.</a:t>
            </a:r>
            <a:r>
              <a:rPr lang="ru-RU" sz="1600" dirty="0"/>
              <a:t>, обязанность по хранению и передаче актов согласования границ земельных участков возлагается на юридическое лицо, и кадастровый инженер не несет персональной ответственности. </a:t>
            </a:r>
          </a:p>
          <a:p>
            <a:pPr marL="0" lvl="0" indent="457200" algn="just">
              <a:buNone/>
            </a:pPr>
            <a:r>
              <a:rPr lang="ru-RU" sz="1600" dirty="0"/>
              <a:t>42 </a:t>
            </a:r>
            <a:r>
              <a:rPr lang="ru-RU" sz="1600" b="1" dirty="0"/>
              <a:t>кадастровых инженера – члены СРО АКИ «Поволжье» - являются индивидуальными предпринимателями</a:t>
            </a:r>
            <a:r>
              <a:rPr lang="ru-RU" sz="1600" dirty="0"/>
              <a:t> (321 акт согласования границ). Эти кадастровые инженеры предоставили объяснительные с указанием уважительных причин непередачи актов. Кроме того, СРО АКИ «Поволжье» учитывает, что согласно Федеральному закону N 218-ФЗ от 13.07.2015 "О государственной регистрации недвижимости", заявителем при подаче документов на постановку земельного участка на государственный кадастровый учет на сегодня выступает заказчик кадастровых работ, и в случае успешной постановки земельного участка на учет, кадастровые инженеры официально не уведомляются об этом.</a:t>
            </a:r>
          </a:p>
          <a:p>
            <a:pPr marL="0" lvl="0" indent="457200" algn="just">
              <a:buNone/>
            </a:pPr>
            <a:r>
              <a:rPr lang="ru-RU" sz="1600" dirty="0"/>
              <a:t>СРО АКИ «Поволжье» придерживается данных позиций и не исключает кадастровых инженеров из своих членов.</a:t>
            </a:r>
          </a:p>
        </p:txBody>
      </p:sp>
    </p:spTree>
    <p:extLst>
      <p:ext uri="{BB962C8B-B14F-4D97-AF65-F5344CB8AC3E}">
        <p14:creationId xmlns:p14="http://schemas.microsoft.com/office/powerpoint/2010/main" val="41239680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5165"/>
            <a:ext cx="9180512" cy="1800200"/>
          </a:xfrm>
        </p:spPr>
        <p:txBody>
          <a:bodyPr>
            <a:normAutofit fontScale="90000"/>
          </a:bodyPr>
          <a:lstStyle/>
          <a:p>
            <a:r>
              <a:rPr lang="ru-RU" sz="23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Сводная информация</a:t>
            </a:r>
            <a:r>
              <a:rPr lang="en-US" sz="23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по уведомлениям о признании актов согласования границ земельных участков непереданными в разрезе субъектов РФ с учетом форм организации кадастровой деятельности с 09.09.2017г.- 27.04.2018г.</a:t>
            </a:r>
            <a:br>
              <a:rPr lang="ru-RU" sz="2700" dirty="0">
                <a:solidFill>
                  <a:srgbClr val="FF0000"/>
                </a:solidFill>
              </a:rPr>
            </a:br>
            <a:endParaRPr lang="ru-RU" sz="2700" dirty="0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501E1428-4E14-426A-B34A-227EC08B28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7868799"/>
              </p:ext>
            </p:extLst>
          </p:nvPr>
        </p:nvGraphicFramePr>
        <p:xfrm>
          <a:off x="323528" y="1364069"/>
          <a:ext cx="8640957" cy="54601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2124699378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539592375"/>
                    </a:ext>
                  </a:extLst>
                </a:gridCol>
                <a:gridCol w="1020339">
                  <a:extLst>
                    <a:ext uri="{9D8B030D-6E8A-4147-A177-3AD203B41FA5}">
                      <a16:colId xmlns:a16="http://schemas.microsoft.com/office/drawing/2014/main" val="2356518534"/>
                    </a:ext>
                  </a:extLst>
                </a:gridCol>
                <a:gridCol w="782577">
                  <a:extLst>
                    <a:ext uri="{9D8B030D-6E8A-4147-A177-3AD203B41FA5}">
                      <a16:colId xmlns:a16="http://schemas.microsoft.com/office/drawing/2014/main" val="2920533324"/>
                    </a:ext>
                  </a:extLst>
                </a:gridCol>
                <a:gridCol w="913007">
                  <a:extLst>
                    <a:ext uri="{9D8B030D-6E8A-4147-A177-3AD203B41FA5}">
                      <a16:colId xmlns:a16="http://schemas.microsoft.com/office/drawing/2014/main" val="483624428"/>
                    </a:ext>
                  </a:extLst>
                </a:gridCol>
                <a:gridCol w="782577">
                  <a:extLst>
                    <a:ext uri="{9D8B030D-6E8A-4147-A177-3AD203B41FA5}">
                      <a16:colId xmlns:a16="http://schemas.microsoft.com/office/drawing/2014/main" val="2441128059"/>
                    </a:ext>
                  </a:extLst>
                </a:gridCol>
                <a:gridCol w="913007">
                  <a:extLst>
                    <a:ext uri="{9D8B030D-6E8A-4147-A177-3AD203B41FA5}">
                      <a16:colId xmlns:a16="http://schemas.microsoft.com/office/drawing/2014/main" val="312181894"/>
                    </a:ext>
                  </a:extLst>
                </a:gridCol>
                <a:gridCol w="782577">
                  <a:extLst>
                    <a:ext uri="{9D8B030D-6E8A-4147-A177-3AD203B41FA5}">
                      <a16:colId xmlns:a16="http://schemas.microsoft.com/office/drawing/2014/main" val="3205098575"/>
                    </a:ext>
                  </a:extLst>
                </a:gridCol>
                <a:gridCol w="782577">
                  <a:extLst>
                    <a:ext uri="{9D8B030D-6E8A-4147-A177-3AD203B41FA5}">
                      <a16:colId xmlns:a16="http://schemas.microsoft.com/office/drawing/2014/main" val="3308594"/>
                    </a:ext>
                  </a:extLst>
                </a:gridCol>
              </a:tblGrid>
              <a:tr h="18903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№ п/п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Регион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Всего КИ в СРО, чел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ИП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Юр. лица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447701"/>
                  </a:ext>
                </a:extLst>
              </a:tr>
              <a:tr h="7301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Всего ИП в СРО, чел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Непринятые акты согласования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Всего работников </a:t>
                      </a:r>
                      <a:r>
                        <a:rPr lang="ru-RU" sz="1400" u="none" strike="noStrike" dirty="0" err="1">
                          <a:effectLst/>
                        </a:rPr>
                        <a:t>Юр.лиц</a:t>
                      </a:r>
                      <a:r>
                        <a:rPr lang="ru-RU" sz="1400" u="none" strike="noStrike" dirty="0">
                          <a:effectLst/>
                        </a:rPr>
                        <a:t> в СРО, чел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Непринятые акты согласования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666968"/>
                  </a:ext>
                </a:extLst>
              </a:tr>
              <a:tr h="3121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КИ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Акты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КИ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Акты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23093270"/>
                  </a:ext>
                </a:extLst>
              </a:tr>
              <a:tr h="2254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813661277"/>
                  </a:ext>
                </a:extLst>
              </a:tr>
              <a:tr h="2254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Республика Татарстан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607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45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72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562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90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564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782363479"/>
                  </a:ext>
                </a:extLst>
              </a:tr>
              <a:tr h="3693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Республика Башкортостан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93108703"/>
                  </a:ext>
                </a:extLst>
              </a:tr>
              <a:tr h="2254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Республика Марий Эл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2269986"/>
                  </a:ext>
                </a:extLst>
              </a:tr>
              <a:tr h="2427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Кировская область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160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132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284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961934627"/>
                  </a:ext>
                </a:extLst>
              </a:tr>
              <a:tr h="2514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Самарская область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41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39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81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466832444"/>
                  </a:ext>
                </a:extLst>
              </a:tr>
              <a:tr h="2254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Тамбовская область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13653201"/>
                  </a:ext>
                </a:extLst>
              </a:tr>
              <a:tr h="2081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Ульяновская область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99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74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132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469646419"/>
                  </a:ext>
                </a:extLst>
              </a:tr>
              <a:tr h="190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Волгоградская область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090907141"/>
                  </a:ext>
                </a:extLst>
              </a:tr>
              <a:tr h="190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Оренбургская область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48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973292390"/>
                  </a:ext>
                </a:extLst>
              </a:tr>
              <a:tr h="190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Чувашская Республика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108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135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587395012"/>
                  </a:ext>
                </a:extLst>
              </a:tr>
              <a:tr h="190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Нижегородская область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149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144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139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213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305590962"/>
                  </a:ext>
                </a:extLst>
              </a:tr>
              <a:tr h="190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Удмуртская Республика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99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93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159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36462199"/>
                  </a:ext>
                </a:extLst>
              </a:tr>
              <a:tr h="190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Челябинская область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68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65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44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509837918"/>
                  </a:ext>
                </a:extLst>
              </a:tr>
              <a:tr h="190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Тульская область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773762007"/>
                  </a:ext>
                </a:extLst>
              </a:tr>
              <a:tr h="190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Белгородская область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58698651"/>
                  </a:ext>
                </a:extLst>
              </a:tr>
              <a:tr h="190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Прочее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90725178"/>
                  </a:ext>
                </a:extLst>
              </a:tr>
              <a:tr h="19076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Итого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1417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143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41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321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1271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247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1713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6" marR="7676" marT="767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94442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56853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9568" y="260648"/>
            <a:ext cx="8229600" cy="180020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Непередача актов согласования местоположения границ земельного участка</a:t>
            </a:r>
            <a:br>
              <a:rPr lang="ru-RU" sz="24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700" dirty="0">
                <a:solidFill>
                  <a:srgbClr val="FF0000"/>
                </a:solidFill>
              </a:rPr>
            </a:b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484784"/>
            <a:ext cx="8229600" cy="5112568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r>
              <a:rPr lang="ru-RU" sz="1600" dirty="0"/>
              <a:t>В настоящее время ответственность юридического лица за несоблюдение порядка хранения и передачи актов согласования границ земельного участка законодательством не установлена. Однако, данный пробел в ближайшее время может быть заполнен, имеется проект Федерального закона о внесении изменений в КоАП об установлении ответственности юридического лица за непередачу актов согласования границ (штраф 300 тыс. руб. за один акт). </a:t>
            </a:r>
          </a:p>
          <a:p>
            <a:pPr marL="0" indent="457200" algn="just">
              <a:buNone/>
            </a:pPr>
            <a:r>
              <a:rPr lang="ru-RU" sz="1600" dirty="0"/>
              <a:t>Просим Вас ответственно отнестись к данной обязанности и строго соблюдать все требования по хранению и передаче актов согласования границ земельных участков, подготовленных по результатам межевания. </a:t>
            </a:r>
          </a:p>
          <a:p>
            <a:pPr indent="0" algn="just">
              <a:buNone/>
            </a:pPr>
            <a:r>
              <a:rPr lang="ru-RU" sz="1600" dirty="0"/>
              <a:t>Для этого рекомендуем:</a:t>
            </a:r>
          </a:p>
          <a:p>
            <a:pPr lvl="0" indent="457200" algn="just"/>
            <a:r>
              <a:rPr lang="ru-RU" sz="1600" dirty="0"/>
              <a:t>назначить ответственное лицо за хранение и передачу актов согласования (внутренним приказом организации).</a:t>
            </a:r>
          </a:p>
          <a:p>
            <a:pPr lvl="0" indent="457200" algn="just"/>
            <a:r>
              <a:rPr lang="ru-RU" sz="1600" dirty="0"/>
              <a:t>организовать порядок передачи актов согласования от кадастрового инженера до лица, ответственного за хранение и передачу актов согласования (ввести тетрадь приема-передачи актов).</a:t>
            </a:r>
          </a:p>
          <a:p>
            <a:pPr lvl="0" indent="457200" algn="just"/>
            <a:r>
              <a:rPr lang="ru-RU" sz="1600" dirty="0"/>
              <a:t>усилить контроль за качеством подготавливаемых актов согласования границ земельного участка, во избежание признания их непереданными.</a:t>
            </a:r>
          </a:p>
          <a:p>
            <a:pPr marL="0" lvl="0" indent="457200" algn="just"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9635920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79556" y="116632"/>
            <a:ext cx="8229600" cy="6332050"/>
          </a:xfrm>
        </p:spPr>
        <p:txBody>
          <a:bodyPr>
            <a:noAutofit/>
          </a:bodyPr>
          <a:lstStyle/>
          <a:p>
            <a:pPr marL="0" lvl="0" indent="0" algn="just"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24572ED-F401-4F38-9B6F-F9F6BE3FC8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4" t="16957" b="13450"/>
          <a:stretch/>
        </p:blipFill>
        <p:spPr>
          <a:xfrm>
            <a:off x="1187624" y="1556792"/>
            <a:ext cx="7272808" cy="41300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F5011CDB-D9D8-4E8E-80E4-FAD3ED472F65}"/>
              </a:ext>
            </a:extLst>
          </p:cNvPr>
          <p:cNvSpPr txBox="1">
            <a:spLocks/>
          </p:cNvSpPr>
          <p:nvPr/>
        </p:nvSpPr>
        <p:spPr>
          <a:xfrm>
            <a:off x="539552" y="523069"/>
            <a:ext cx="8169604" cy="5437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10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Заседания специализированных органов СРО проходят с использованием средств телекоммуникации</a:t>
            </a:r>
            <a:br>
              <a:rPr lang="ru-RU" sz="3000" dirty="0"/>
            </a:b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4978382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252520" cy="65973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8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2400" b="1" dirty="0">
                <a:solidFill>
                  <a:srgbClr val="FF0000"/>
                </a:solidFill>
              </a:rPr>
              <a:t>Информация о работе Контрольной и Дисциплинарной комиссий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rgbClr val="FF0000"/>
                </a:solidFill>
              </a:rPr>
              <a:t> СРО АКИ «Поволжье» в 2017 году</a:t>
            </a:r>
          </a:p>
          <a:p>
            <a:pPr marL="0" indent="0" algn="ctr">
              <a:buNone/>
            </a:pPr>
            <a:endParaRPr lang="ru-RU" sz="7200" dirty="0"/>
          </a:p>
          <a:p>
            <a:pPr marL="0" indent="0" algn="just">
              <a:buNone/>
            </a:pPr>
            <a:endParaRPr lang="ru-RU" sz="7200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9F84A9E-943A-4ED9-ABCE-F418B309BA4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79512" y="1916832"/>
          <a:ext cx="8856986" cy="3456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9357">
                  <a:extLst>
                    <a:ext uri="{9D8B030D-6E8A-4147-A177-3AD203B41FA5}">
                      <a16:colId xmlns:a16="http://schemas.microsoft.com/office/drawing/2014/main" val="1386351522"/>
                    </a:ext>
                  </a:extLst>
                </a:gridCol>
                <a:gridCol w="436412">
                  <a:extLst>
                    <a:ext uri="{9D8B030D-6E8A-4147-A177-3AD203B41FA5}">
                      <a16:colId xmlns:a16="http://schemas.microsoft.com/office/drawing/2014/main" val="2203700530"/>
                    </a:ext>
                  </a:extLst>
                </a:gridCol>
                <a:gridCol w="438595">
                  <a:extLst>
                    <a:ext uri="{9D8B030D-6E8A-4147-A177-3AD203B41FA5}">
                      <a16:colId xmlns:a16="http://schemas.microsoft.com/office/drawing/2014/main" val="4205491341"/>
                    </a:ext>
                  </a:extLst>
                </a:gridCol>
                <a:gridCol w="750628">
                  <a:extLst>
                    <a:ext uri="{9D8B030D-6E8A-4147-A177-3AD203B41FA5}">
                      <a16:colId xmlns:a16="http://schemas.microsoft.com/office/drawing/2014/main" val="4085313348"/>
                    </a:ext>
                  </a:extLst>
                </a:gridCol>
                <a:gridCol w="933922">
                  <a:extLst>
                    <a:ext uri="{9D8B030D-6E8A-4147-A177-3AD203B41FA5}">
                      <a16:colId xmlns:a16="http://schemas.microsoft.com/office/drawing/2014/main" val="2983553285"/>
                    </a:ext>
                  </a:extLst>
                </a:gridCol>
                <a:gridCol w="936103">
                  <a:extLst>
                    <a:ext uri="{9D8B030D-6E8A-4147-A177-3AD203B41FA5}">
                      <a16:colId xmlns:a16="http://schemas.microsoft.com/office/drawing/2014/main" val="2102186487"/>
                    </a:ext>
                  </a:extLst>
                </a:gridCol>
                <a:gridCol w="595703">
                  <a:extLst>
                    <a:ext uri="{9D8B030D-6E8A-4147-A177-3AD203B41FA5}">
                      <a16:colId xmlns:a16="http://schemas.microsoft.com/office/drawing/2014/main" val="2718431383"/>
                    </a:ext>
                  </a:extLst>
                </a:gridCol>
                <a:gridCol w="410228">
                  <a:extLst>
                    <a:ext uri="{9D8B030D-6E8A-4147-A177-3AD203B41FA5}">
                      <a16:colId xmlns:a16="http://schemas.microsoft.com/office/drawing/2014/main" val="2452065595"/>
                    </a:ext>
                  </a:extLst>
                </a:gridCol>
                <a:gridCol w="366586">
                  <a:extLst>
                    <a:ext uri="{9D8B030D-6E8A-4147-A177-3AD203B41FA5}">
                      <a16:colId xmlns:a16="http://schemas.microsoft.com/office/drawing/2014/main" val="2741818985"/>
                    </a:ext>
                  </a:extLst>
                </a:gridCol>
                <a:gridCol w="425503">
                  <a:extLst>
                    <a:ext uri="{9D8B030D-6E8A-4147-A177-3AD203B41FA5}">
                      <a16:colId xmlns:a16="http://schemas.microsoft.com/office/drawing/2014/main" val="2432679466"/>
                    </a:ext>
                  </a:extLst>
                </a:gridCol>
                <a:gridCol w="410228">
                  <a:extLst>
                    <a:ext uri="{9D8B030D-6E8A-4147-A177-3AD203B41FA5}">
                      <a16:colId xmlns:a16="http://schemas.microsoft.com/office/drawing/2014/main" val="561129842"/>
                    </a:ext>
                  </a:extLst>
                </a:gridCol>
                <a:gridCol w="412409">
                  <a:extLst>
                    <a:ext uri="{9D8B030D-6E8A-4147-A177-3AD203B41FA5}">
                      <a16:colId xmlns:a16="http://schemas.microsoft.com/office/drawing/2014/main" val="1648119320"/>
                    </a:ext>
                  </a:extLst>
                </a:gridCol>
                <a:gridCol w="401499">
                  <a:extLst>
                    <a:ext uri="{9D8B030D-6E8A-4147-A177-3AD203B41FA5}">
                      <a16:colId xmlns:a16="http://schemas.microsoft.com/office/drawing/2014/main" val="654116597"/>
                    </a:ext>
                  </a:extLst>
                </a:gridCol>
                <a:gridCol w="401499">
                  <a:extLst>
                    <a:ext uri="{9D8B030D-6E8A-4147-A177-3AD203B41FA5}">
                      <a16:colId xmlns:a16="http://schemas.microsoft.com/office/drawing/2014/main" val="2693034125"/>
                    </a:ext>
                  </a:extLst>
                </a:gridCol>
                <a:gridCol w="410228">
                  <a:extLst>
                    <a:ext uri="{9D8B030D-6E8A-4147-A177-3AD203B41FA5}">
                      <a16:colId xmlns:a16="http://schemas.microsoft.com/office/drawing/2014/main" val="1569761732"/>
                    </a:ext>
                  </a:extLst>
                </a:gridCol>
                <a:gridCol w="410228">
                  <a:extLst>
                    <a:ext uri="{9D8B030D-6E8A-4147-A177-3AD203B41FA5}">
                      <a16:colId xmlns:a16="http://schemas.microsoft.com/office/drawing/2014/main" val="3326202858"/>
                    </a:ext>
                  </a:extLst>
                </a:gridCol>
                <a:gridCol w="357858">
                  <a:extLst>
                    <a:ext uri="{9D8B030D-6E8A-4147-A177-3AD203B41FA5}">
                      <a16:colId xmlns:a16="http://schemas.microsoft.com/office/drawing/2014/main" val="2671843959"/>
                    </a:ext>
                  </a:extLst>
                </a:gridCol>
              </a:tblGrid>
              <a:tr h="22867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Поступило всего жалоб, обращений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Из них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Всего проведено проверок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+mj-lt"/>
                        </a:rPr>
                        <a:t>Поступило в ДК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Из них принято мер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260123"/>
                  </a:ext>
                </a:extLst>
              </a:tr>
              <a:tr h="8801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Отклонено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Рассмотрено КК, без нарушений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Рассмотрено КК, с нарушениями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Жалоб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на КИ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Замечание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Предписание об устранении нарушения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Предупреждение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Исключение из СРО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337784"/>
                  </a:ext>
                </a:extLst>
              </a:tr>
              <a:tr h="4626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+mj-lt"/>
                        </a:rPr>
                        <a:t>Жалоб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на КИ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Жалоб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КИ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+mj-lt"/>
                        </a:rPr>
                        <a:t>Жалоб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КИ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Жалоб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+mj-lt"/>
                        </a:rPr>
                        <a:t>КИ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+mj-lt"/>
                        </a:rPr>
                        <a:t>Жалоб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КИ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67149385"/>
                  </a:ext>
                </a:extLst>
              </a:tr>
              <a:tr h="6624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Внеплановые проверки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j-lt"/>
                        </a:rPr>
                        <a:t>1</a:t>
                      </a:r>
                      <a:r>
                        <a:rPr lang="en-US" sz="2000" b="1" u="none" strike="noStrike" dirty="0">
                          <a:effectLst/>
                          <a:latin typeface="+mj-lt"/>
                        </a:rPr>
                        <a:t>39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j-lt"/>
                        </a:rPr>
                        <a:t>109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j-lt"/>
                        </a:rPr>
                        <a:t>61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j-lt"/>
                        </a:rPr>
                        <a:t>41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j-lt"/>
                        </a:rPr>
                        <a:t>35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76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j-lt"/>
                        </a:rPr>
                        <a:t>3</a:t>
                      </a:r>
                      <a:r>
                        <a:rPr lang="en-US" sz="2000" b="1" u="none" strike="noStrike" dirty="0">
                          <a:effectLst/>
                          <a:latin typeface="+mj-lt"/>
                        </a:rPr>
                        <a:t>4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1</a:t>
                      </a:r>
                      <a:r>
                        <a:rPr lang="en-US" sz="1600" u="none" strike="noStrike" dirty="0">
                          <a:effectLst/>
                          <a:latin typeface="+mj-lt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1</a:t>
                      </a:r>
                      <a:r>
                        <a:rPr lang="en-US" sz="1600" u="none" strike="noStrike" dirty="0">
                          <a:effectLst/>
                          <a:latin typeface="+mj-lt"/>
                        </a:rPr>
                        <a:t>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351719"/>
                  </a:ext>
                </a:extLst>
              </a:tr>
              <a:tr h="4626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Плановые проверки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+mj-lt"/>
                        </a:rPr>
                        <a:t>-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+mj-lt"/>
                        </a:rPr>
                        <a:t>-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+mj-lt"/>
                        </a:rPr>
                        <a:t>276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+mj-lt"/>
                        </a:rPr>
                        <a:t>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j-lt"/>
                        </a:rPr>
                        <a:t>281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+mj-lt"/>
                        </a:rPr>
                        <a:t>-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+mj-lt"/>
                        </a:rPr>
                        <a:t>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731069897"/>
                  </a:ext>
                </a:extLst>
              </a:tr>
              <a:tr h="67730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ВСЕГО проверок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3</a:t>
                      </a:r>
                      <a:r>
                        <a:rPr lang="en-US" sz="160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17</a:t>
                      </a:r>
                      <a:endParaRPr lang="ru-RU" sz="1600" b="1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40</a:t>
                      </a:r>
                      <a:endParaRPr lang="ru-RU" sz="1600" b="0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3</a:t>
                      </a:r>
                      <a:r>
                        <a:rPr lang="en-US" sz="2400" b="1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57</a:t>
                      </a:r>
                      <a:endParaRPr lang="ru-RU" sz="2400" b="1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3</a:t>
                      </a:r>
                      <a:r>
                        <a:rPr lang="en-US" sz="160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ru-RU" sz="1600" b="1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6</a:t>
                      </a:r>
                      <a:endParaRPr lang="ru-RU" sz="1600" b="0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1</a:t>
                      </a:r>
                      <a:r>
                        <a:rPr lang="en-US" sz="1600" b="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ru-RU" sz="1600" b="0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11</a:t>
                      </a:r>
                      <a:endParaRPr lang="ru-RU" sz="1600" b="0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9018336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13286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FF0000"/>
                </a:solidFill>
                <a:ea typeface="+mn-ea"/>
                <a:cs typeface="+mn-cs"/>
              </a:rPr>
              <a:t>Краткие сведения о СРО АКИ «Поволжье» </a:t>
            </a:r>
            <a:br>
              <a:rPr lang="ru-RU" sz="2000" b="1" dirty="0">
                <a:solidFill>
                  <a:srgbClr val="FF0000"/>
                </a:solidFill>
                <a:ea typeface="+mn-ea"/>
                <a:cs typeface="+mn-cs"/>
              </a:rPr>
            </a:br>
            <a:r>
              <a:rPr lang="ru-RU" sz="2000" b="1" dirty="0">
                <a:solidFill>
                  <a:srgbClr val="FF0000"/>
                </a:solidFill>
                <a:ea typeface="+mn-ea"/>
                <a:cs typeface="+mn-cs"/>
              </a:rPr>
              <a:t>(присутствие в регионах ПФО)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211960" y="333056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798" y="909830"/>
            <a:ext cx="6763588" cy="5819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34279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79556" y="404664"/>
            <a:ext cx="8229600" cy="6044018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взносов для членов Ассоциации </a:t>
            </a:r>
          </a:p>
          <a:p>
            <a:pPr marL="0" lvl="0" indent="0" algn="ctr">
              <a:buNone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2018 -2019 годы</a:t>
            </a:r>
          </a:p>
          <a:p>
            <a:pPr marL="0" lvl="0" indent="0" algn="ctr">
              <a:buNone/>
            </a:pP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вступительный взнос –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1 000 рублей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годовой членский взнос за 2018 год –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3 000 рублей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взнос на страхование  гражданской ответственности –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1 125 рублей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(было 1 250 руб.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год с момента заключения договора)</a:t>
            </a:r>
          </a:p>
          <a:p>
            <a:pPr marL="0" lvl="0" indent="0" algn="just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40367304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21196" y="406991"/>
            <a:ext cx="8229600" cy="6044018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Льготы при оплате </a:t>
            </a:r>
          </a:p>
          <a:p>
            <a:pPr marL="0" lvl="0" indent="0" algn="ctr">
              <a:buNone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вступительного и годового членского взноса </a:t>
            </a:r>
          </a:p>
          <a:p>
            <a:pPr marL="0" lvl="0" indent="0" algn="ctr">
              <a:buNone/>
            </a:pP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переходе из другой СРО - вступительный взнос 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оплачивается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КИ, находящихся в декретном отпуске, при оплате годового членского взноса - 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скидка в размере 90% (300 руб.)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вступлении или членстве в Ассоциации 10 и более КИ от одного работодателя, при оплате годового членского взноса - 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скидка в размере 50% (1 500 руб.)</a:t>
            </a:r>
          </a:p>
          <a:p>
            <a:pPr algn="just"/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вступлении в период с 01 июля по 30 сентября 2018 года, при оплате годового членского взноса – 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скидка в размере 50 % (1 500 руб.)</a:t>
            </a:r>
          </a:p>
          <a:p>
            <a:pPr algn="just"/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вступлении в период с 01 октября по 31 декабря 2018 года, при оплате годового членского взноса – 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скидка в размере 90 % (300 руб.)</a:t>
            </a:r>
          </a:p>
          <a:p>
            <a:pPr marL="0" lvl="0" indent="0" algn="just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629877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852" y="188640"/>
            <a:ext cx="8229600" cy="1368151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условия страхования ответственности кадастрового инженера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3852" y="1988840"/>
            <a:ext cx="8048588" cy="4032448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Страховая компания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СПАО «Ингосстрах»</a:t>
            </a:r>
          </a:p>
          <a:p>
            <a:pPr marL="0" indent="457200" algn="just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Лицензия ЦБ РФ -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 № 0928 от 23.09.2015 г.</a:t>
            </a:r>
          </a:p>
          <a:p>
            <a:pPr marL="0" indent="457200" algn="just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страхования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1 год с момента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вступления в СРО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(Например, если вы вступили 22 апреля 2018 года, то срок вашего страхования составляет с 22 апреля 2018 года по 21 апреля 2019 года)</a:t>
            </a:r>
          </a:p>
          <a:p>
            <a:pPr marL="0" indent="457200" algn="just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страховой суммы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2 500 000 руб.</a:t>
            </a:r>
          </a:p>
          <a:p>
            <a:pPr marL="0" indent="457200" algn="just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страховой премии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1 125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(в 2016-2017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г.г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было 1250 руб.)</a:t>
            </a:r>
          </a:p>
        </p:txBody>
      </p:sp>
    </p:spTree>
    <p:extLst>
      <p:ext uri="{BB962C8B-B14F-4D97-AF65-F5344CB8AC3E}">
        <p14:creationId xmlns:p14="http://schemas.microsoft.com/office/powerpoint/2010/main" val="6960323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Сайт СРО «Ассоциация кадастровых 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инженеров Поволжья»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FD52FC-AD30-498B-850F-E9206A78A1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25" t="5816" r="24401" b="10185"/>
          <a:stretch/>
        </p:blipFill>
        <p:spPr>
          <a:xfrm>
            <a:off x="1331640" y="1143000"/>
            <a:ext cx="6696744" cy="535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8179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b="1" dirty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КОНТАКТЫ АССОЦИАЦИИ</a:t>
            </a:r>
            <a:br>
              <a:rPr lang="ru-RU" sz="3600" b="1" dirty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1218" y="1556792"/>
            <a:ext cx="8229600" cy="4525963"/>
          </a:xfrm>
        </p:spPr>
        <p:txBody>
          <a:bodyPr>
            <a:normAutofit/>
          </a:bodyPr>
          <a:lstStyle/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sz="2800" dirty="0">
              <a:ea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800" dirty="0">
                <a:ea typeface="Times New Roman" pitchFamily="18" charset="0"/>
                <a:cs typeface="Times New Roman" pitchFamily="18" charset="0"/>
              </a:rPr>
              <a:t>Сайт Ассоциации:</a:t>
            </a:r>
            <a:r>
              <a:rPr lang="ru-RU" sz="2800" i="1" dirty="0">
                <a:ea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>
                <a:ea typeface="Times New Roman" pitchFamily="18" charset="0"/>
                <a:cs typeface="Times New Roman" pitchFamily="18" charset="0"/>
                <a:hlinkClick r:id="rId2"/>
              </a:rPr>
              <a:t>www</a:t>
            </a:r>
            <a:r>
              <a:rPr lang="ru-RU" sz="2800" dirty="0">
                <a:ea typeface="Times New Roman" pitchFamily="18" charset="0"/>
                <a:cs typeface="Times New Roman" pitchFamily="18" charset="0"/>
                <a:hlinkClick r:id="rId2"/>
              </a:rPr>
              <a:t>.</a:t>
            </a:r>
            <a:r>
              <a:rPr lang="en-US" sz="2800" dirty="0">
                <a:ea typeface="Times New Roman" pitchFamily="18" charset="0"/>
                <a:cs typeface="Times New Roman" pitchFamily="18" charset="0"/>
                <a:hlinkClick r:id="rId2"/>
              </a:rPr>
              <a:t>np</a:t>
            </a:r>
            <a:r>
              <a:rPr lang="ru-RU" sz="2800" dirty="0">
                <a:ea typeface="Times New Roman" pitchFamily="18" charset="0"/>
                <a:cs typeface="Times New Roman" pitchFamily="18" charset="0"/>
                <a:hlinkClick r:id="rId2"/>
              </a:rPr>
              <a:t>-</a:t>
            </a:r>
            <a:r>
              <a:rPr lang="en-US" sz="2800" dirty="0" err="1">
                <a:ea typeface="Times New Roman" pitchFamily="18" charset="0"/>
                <a:cs typeface="Times New Roman" pitchFamily="18" charset="0"/>
                <a:hlinkClick r:id="rId2"/>
              </a:rPr>
              <a:t>okirt</a:t>
            </a:r>
            <a:r>
              <a:rPr lang="ru-RU" sz="2800" dirty="0">
                <a:ea typeface="Times New Roman" pitchFamily="18" charset="0"/>
                <a:cs typeface="Times New Roman" pitchFamily="18" charset="0"/>
                <a:hlinkClick r:id="rId2"/>
              </a:rPr>
              <a:t>.</a:t>
            </a:r>
            <a:r>
              <a:rPr lang="en-US" sz="2800" dirty="0" err="1">
                <a:ea typeface="Times New Roman" pitchFamily="18" charset="0"/>
                <a:cs typeface="Times New Roman" pitchFamily="18" charset="0"/>
                <a:hlinkClick r:id="rId2"/>
              </a:rPr>
              <a:t>ru</a:t>
            </a:r>
            <a:endParaRPr lang="ru-RU" sz="2800" dirty="0">
              <a:ea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sz="2800" dirty="0"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800" dirty="0">
                <a:ea typeface="Times New Roman" pitchFamily="18" charset="0"/>
                <a:cs typeface="Times New Roman" pitchFamily="18" charset="0"/>
              </a:rPr>
              <a:t>Телефон для связи и консультаций:</a:t>
            </a:r>
            <a:r>
              <a:rPr lang="ru-RU" sz="2800" i="1" dirty="0"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ea typeface="Times New Roman" pitchFamily="18" charset="0"/>
                <a:cs typeface="Times New Roman" pitchFamily="18" charset="0"/>
              </a:rPr>
              <a:t>8 (843) 291-05-10</a:t>
            </a: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sz="2800" dirty="0"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800" dirty="0">
                <a:ea typeface="Times New Roman" pitchFamily="18" charset="0"/>
                <a:cs typeface="Times New Roman" pitchFamily="18" charset="0"/>
              </a:rPr>
              <a:t>Электронный адрес</a:t>
            </a:r>
            <a:r>
              <a:rPr lang="en-US" sz="2800" dirty="0">
                <a:ea typeface="Times New Roman" pitchFamily="18" charset="0"/>
                <a:cs typeface="Times New Roman" pitchFamily="18" charset="0"/>
              </a:rPr>
              <a:t>: </a:t>
            </a:r>
            <a:r>
              <a:rPr lang="en-US" sz="2800" u="sng" dirty="0">
                <a:solidFill>
                  <a:srgbClr val="0070C0"/>
                </a:solidFill>
                <a:ea typeface="Times New Roman" pitchFamily="18" charset="0"/>
                <a:cs typeface="Times New Roman" pitchFamily="18" charset="0"/>
                <a:hlinkClick r:id="rId3"/>
              </a:rPr>
              <a:t>np-okirt@mail.ru</a:t>
            </a:r>
            <a:endParaRPr lang="ru-RU" sz="2800" u="sng" dirty="0">
              <a:solidFill>
                <a:srgbClr val="0070C0"/>
              </a:solidFill>
              <a:ea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sz="2800" dirty="0"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800" dirty="0">
                <a:ea typeface="SimSun" pitchFamily="2" charset="-122"/>
                <a:cs typeface="Times New Roman" pitchFamily="18" charset="0"/>
              </a:rPr>
              <a:t>Почтовый адрес: </a:t>
            </a:r>
            <a:r>
              <a:rPr lang="ru-RU" sz="2800" b="1" dirty="0">
                <a:ea typeface="SimSun" pitchFamily="2" charset="-122"/>
                <a:cs typeface="Times New Roman" pitchFamily="18" charset="0"/>
              </a:rPr>
              <a:t>420061, Республика Татарстан, г. Казань, ул. Космонавтов, 59 А</a:t>
            </a:r>
            <a:endParaRPr lang="ru-RU" sz="2800" b="1" dirty="0">
              <a:solidFill>
                <a:srgbClr val="000000"/>
              </a:solidFill>
              <a:ea typeface="SimSun" pitchFamily="2" charset="-122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sz="2800" dirty="0">
              <a:solidFill>
                <a:srgbClr val="000000"/>
              </a:solidFill>
              <a:ea typeface="SimSun" pitchFamily="2" charset="-122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35452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" t="1701" r="5955" b="1701"/>
          <a:stretch/>
        </p:blipFill>
        <p:spPr>
          <a:xfrm>
            <a:off x="0" y="0"/>
            <a:ext cx="4487194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" r="6488"/>
          <a:stretch/>
        </p:blipFill>
        <p:spPr>
          <a:xfrm>
            <a:off x="4645891" y="11724"/>
            <a:ext cx="4464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2037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4525963"/>
          </a:xfrm>
        </p:spPr>
        <p:txBody>
          <a:bodyPr/>
          <a:lstStyle/>
          <a:p>
            <a:pPr marL="0" indent="457200" algn="just">
              <a:buNone/>
            </a:pPr>
            <a:endParaRPr lang="ru-RU" sz="2800" dirty="0"/>
          </a:p>
          <a:p>
            <a:pPr marL="0" indent="0" algn="just">
              <a:buNone/>
            </a:pPr>
            <a:endParaRPr lang="ru-RU" sz="2800" dirty="0"/>
          </a:p>
          <a:p>
            <a:pPr marL="0" indent="0" algn="just">
              <a:buNone/>
            </a:pPr>
            <a:endParaRPr lang="ru-RU" sz="2800" dirty="0"/>
          </a:p>
          <a:p>
            <a:pPr marL="0" indent="0" algn="ctr">
              <a:buNone/>
            </a:pPr>
            <a:r>
              <a:rPr lang="ru-RU" b="1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1049737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6721</TotalTime>
  <Words>3568</Words>
  <Application>Microsoft Office PowerPoint</Application>
  <PresentationFormat>Экран (4:3)</PresentationFormat>
  <Paragraphs>734</Paragraphs>
  <Slides>45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1" baseType="lpstr">
      <vt:lpstr>SimSun</vt:lpstr>
      <vt:lpstr>Arial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Утверждены нормативные документы</vt:lpstr>
      <vt:lpstr>Стажировка помощников КИ</vt:lpstr>
      <vt:lpstr>Стажировка помощников КИ</vt:lpstr>
      <vt:lpstr>Презентация PowerPoint</vt:lpstr>
      <vt:lpstr>Стажировка помощников КИ по СРО АКИ «Поволжье»</vt:lpstr>
      <vt:lpstr>Апелляционные комиссии по обжалованию решений о приостановлении ГКУ при органах регистрации прав </vt:lpstr>
      <vt:lpstr> </vt:lpstr>
      <vt:lpstr> </vt:lpstr>
      <vt:lpstr>Новые функции Кадастровой палаты</vt:lpstr>
      <vt:lpstr>Новые функции Кадастровой палаты</vt:lpstr>
      <vt:lpstr> Ситуация по Приказу Росреестра № П/0302 от 28.06.2017г. </vt:lpstr>
      <vt:lpstr> </vt:lpstr>
      <vt:lpstr> </vt:lpstr>
      <vt:lpstr>Презентация PowerPoint</vt:lpstr>
      <vt:lpstr>       </vt:lpstr>
      <vt:lpstr>       </vt:lpstr>
      <vt:lpstr>Предмет плановой проверки </vt:lpstr>
      <vt:lpstr>Презентация PowerPoint</vt:lpstr>
      <vt:lpstr>Образование и повышение квалификации </vt:lpstr>
      <vt:lpstr> Уведомления СРО об изменениях  </vt:lpstr>
      <vt:lpstr> Форма уведомления об изменениях сведений о кадастровом инженере</vt:lpstr>
      <vt:lpstr> Форма уведомления о прохождении  профессиональной переподготовки  (если не было соответствия  Приказу №413)</vt:lpstr>
      <vt:lpstr> Форма уведомления о прохождении повышения квалификации  (1 раз в 3 года)</vt:lpstr>
      <vt:lpstr>       </vt:lpstr>
      <vt:lpstr>Презентация PowerPoint</vt:lpstr>
      <vt:lpstr>Основания  для  исключения  КИ  из  СРО: </vt:lpstr>
      <vt:lpstr> Нарушение 3-х летнего срока неосуществления  кадастровой деятельности</vt:lpstr>
      <vt:lpstr>Получение более 25 %  «грубых» отказов или  более 10 реестровых ошибок в течение года  </vt:lpstr>
      <vt:lpstr>Непередача актов согласования местоположения границ земельного участка  </vt:lpstr>
      <vt:lpstr>Непередача актов согласования местоположения границ земельного участка  </vt:lpstr>
      <vt:lpstr>Сводная информация  по уведомлениям о признании актов согласования границ земельных участков непереданными в разрезе субъектов РФ с учетом форм организации кадастровой деятельности с 09.09.2017г.- 27.04.2018г. </vt:lpstr>
      <vt:lpstr>Непередача актов согласования местоположения границ земельного участка  </vt:lpstr>
      <vt:lpstr> </vt:lpstr>
      <vt:lpstr>Презентация PowerPoint</vt:lpstr>
      <vt:lpstr>Краткие сведения о СРО АКИ «Поволжье»  (присутствие в регионах ПФО)</vt:lpstr>
      <vt:lpstr> </vt:lpstr>
      <vt:lpstr> </vt:lpstr>
      <vt:lpstr> Основные условия страхования ответственности кадастрового инженера </vt:lpstr>
      <vt:lpstr>Сайт СРО «Ассоциация кадастровых  инженеров Поволжья» </vt:lpstr>
      <vt:lpstr> КОНТАКТЫ АССОЦИАЦИИ </vt:lpstr>
      <vt:lpstr> 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Operator</dc:creator>
  <cp:lastModifiedBy>Тимур Юсупов</cp:lastModifiedBy>
  <cp:revision>1302</cp:revision>
  <cp:lastPrinted>2018-05-30T08:27:53Z</cp:lastPrinted>
  <dcterms:created xsi:type="dcterms:W3CDTF">2010-11-08T10:46:15Z</dcterms:created>
  <dcterms:modified xsi:type="dcterms:W3CDTF">2018-05-30T08:29:14Z</dcterms:modified>
</cp:coreProperties>
</file>