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  <p:sldMasterId id="2147483696" r:id="rId2"/>
  </p:sldMasterIdLst>
  <p:notesMasterIdLst>
    <p:notesMasterId r:id="rId63"/>
  </p:notesMasterIdLst>
  <p:handoutMasterIdLst>
    <p:handoutMasterId r:id="rId64"/>
  </p:handoutMasterIdLst>
  <p:sldIdLst>
    <p:sldId id="279" r:id="rId3"/>
    <p:sldId id="428" r:id="rId4"/>
    <p:sldId id="355" r:id="rId5"/>
    <p:sldId id="391" r:id="rId6"/>
    <p:sldId id="392" r:id="rId7"/>
    <p:sldId id="421" r:id="rId8"/>
    <p:sldId id="393" r:id="rId9"/>
    <p:sldId id="402" r:id="rId10"/>
    <p:sldId id="403" r:id="rId11"/>
    <p:sldId id="415" r:id="rId12"/>
    <p:sldId id="347" r:id="rId13"/>
    <p:sldId id="396" r:id="rId14"/>
    <p:sldId id="397" r:id="rId15"/>
    <p:sldId id="398" r:id="rId16"/>
    <p:sldId id="399" r:id="rId17"/>
    <p:sldId id="357" r:id="rId18"/>
    <p:sldId id="338" r:id="rId19"/>
    <p:sldId id="412" r:id="rId20"/>
    <p:sldId id="368" r:id="rId21"/>
    <p:sldId id="341" r:id="rId22"/>
    <p:sldId id="342" r:id="rId23"/>
    <p:sldId id="413" r:id="rId24"/>
    <p:sldId id="388" r:id="rId25"/>
    <p:sldId id="420" r:id="rId26"/>
    <p:sldId id="389" r:id="rId27"/>
    <p:sldId id="419" r:id="rId28"/>
    <p:sldId id="387" r:id="rId29"/>
    <p:sldId id="394" r:id="rId30"/>
    <p:sldId id="423" r:id="rId31"/>
    <p:sldId id="424" r:id="rId32"/>
    <p:sldId id="425" r:id="rId33"/>
    <p:sldId id="426" r:id="rId34"/>
    <p:sldId id="427" r:id="rId35"/>
    <p:sldId id="422" r:id="rId36"/>
    <p:sldId id="404" r:id="rId37"/>
    <p:sldId id="406" r:id="rId38"/>
    <p:sldId id="407" r:id="rId39"/>
    <p:sldId id="409" r:id="rId40"/>
    <p:sldId id="416" r:id="rId41"/>
    <p:sldId id="350" r:id="rId42"/>
    <p:sldId id="349" r:id="rId43"/>
    <p:sldId id="417" r:id="rId44"/>
    <p:sldId id="367" r:id="rId45"/>
    <p:sldId id="377" r:id="rId46"/>
    <p:sldId id="429" r:id="rId47"/>
    <p:sldId id="414" r:id="rId48"/>
    <p:sldId id="418" r:id="rId49"/>
    <p:sldId id="378" r:id="rId50"/>
    <p:sldId id="362" r:id="rId51"/>
    <p:sldId id="400" r:id="rId52"/>
    <p:sldId id="401" r:id="rId53"/>
    <p:sldId id="376" r:id="rId54"/>
    <p:sldId id="351" r:id="rId55"/>
    <p:sldId id="348" r:id="rId56"/>
    <p:sldId id="373" r:id="rId57"/>
    <p:sldId id="370" r:id="rId58"/>
    <p:sldId id="380" r:id="rId59"/>
    <p:sldId id="375" r:id="rId60"/>
    <p:sldId id="410" r:id="rId61"/>
    <p:sldId id="363" r:id="rId6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имур Юсупов" initials="ТЮ" lastIdx="1" clrIdx="0">
    <p:extLst>
      <p:ext uri="{19B8F6BF-5375-455C-9EA6-DF929625EA0E}">
        <p15:presenceInfo xmlns:p15="http://schemas.microsoft.com/office/powerpoint/2012/main" userId="7bd5cf42809ed4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374E3892-8285-4224-94E5-1A4C94EF13F5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FD285136-41B6-4FC1-B865-A19C296CC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843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1457B3AC-A186-4EDF-BBD4-A98DB03422C9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DE9025E5-C72A-4005-B9DE-C4132632D1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302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64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>
            <a:extLst>
              <a:ext uri="{FF2B5EF4-FFF2-40B4-BE49-F238E27FC236}">
                <a16:creationId xmlns:a16="http://schemas.microsoft.com/office/drawing/2014/main" id="{41024DA6-3AEA-4823-9364-D750D6EC52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>
            <a:extLst>
              <a:ext uri="{FF2B5EF4-FFF2-40B4-BE49-F238E27FC236}">
                <a16:creationId xmlns:a16="http://schemas.microsoft.com/office/drawing/2014/main" id="{2B35114B-F607-481C-BF1B-312A38C0E6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2292" name="Номер слайда 3">
            <a:extLst>
              <a:ext uri="{FF2B5EF4-FFF2-40B4-BE49-F238E27FC236}">
                <a16:creationId xmlns:a16="http://schemas.microsoft.com/office/drawing/2014/main" id="{74313F87-1DF0-4C89-8776-C244ECA76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D7B180-C3A1-4F6F-AA87-C3A97D8F79E4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35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278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97152108-7D71-45D2-A92B-1E3BD95735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C1DBE412-C9FA-48B1-9A76-A6AAA3B577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4A42303B-204A-4A77-A34A-378DEDB1C2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087815-E991-4E00-B79E-174A2175D819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36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69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43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BB8F-C0E3-4AE1-AFA2-494F81AD8D0F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87E7-972E-4F69-85B6-F8CC9CD8079D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C7-6EAC-48B7-9E8A-C4FF7C8BD7ED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535E-3E10-4E31-9486-38A939200623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0A67-AF6C-49F1-859F-54FCC2344A3B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FDBAD-4F66-4653-A50F-580169263FF3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C20A-45B0-4363-90C1-1DA60FE787DF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17981-76AA-412C-9172-A92145A770C2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03F4-A2C0-43B8-8F3B-28C62250BE26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092F-1B80-4788-B75D-E85C4E3B46D4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0B45-6D39-4AE5-B5CC-2A6EDAFD8B59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0E1740AC-725D-4ABD-9579-1A24436C1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CD1AC-E3F9-484D-B6DA-84DE79E990B1}" type="datetimeFigureOut">
              <a:rPr lang="ru-RU"/>
              <a:pPr>
                <a:defRPr/>
              </a:pPr>
              <a:t>09.11.2017</a:t>
            </a:fld>
            <a:endParaRPr lang="ru-RU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022E861B-1053-4E2A-AF12-459CEB5B1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1FD5194A-9434-424A-9C5A-3DF4A5728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89C74-660D-4879-8E9F-13481E3F6C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4184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BB8F-C0E3-4AE1-AFA2-494F81AD8D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73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87E7-972E-4F69-85B6-F8CC9CD8079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60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C7-6EAC-48B7-9E8A-C4FF7C8BD7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163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535E-3E10-4E31-9486-38A9392006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04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0A67-AF6C-49F1-859F-54FCC2344A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247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FDBAD-4F66-4653-A50F-580169263F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88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C20A-45B0-4363-90C1-1DA60FE787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25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17981-76AA-412C-9172-A92145A770C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31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03F4-A2C0-43B8-8F3B-28C62250BE2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021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092F-1B80-4788-B75D-E85C4E3B46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730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0B45-6D39-4AE5-B5CC-2A6EDAFD8B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11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882">
              <a:srgbClr val="CBDAEC"/>
            </a:gs>
            <a:gs pos="56765">
              <a:srgbClr val="CBDAEC"/>
            </a:gs>
            <a:gs pos="95000">
              <a:srgbClr val="CBDAEC"/>
            </a:gs>
            <a:gs pos="56062">
              <a:srgbClr val="CCDAEC"/>
            </a:gs>
            <a:gs pos="55125">
              <a:srgbClr val="CDDBED"/>
            </a:gs>
            <a:gs pos="53250">
              <a:srgbClr val="D0DDEE"/>
            </a:gs>
            <a:gs pos="62000">
              <a:srgbClr val="D5E1F0"/>
            </a:gs>
            <a:gs pos="42000">
              <a:srgbClr val="E0E9F4"/>
            </a:gs>
            <a:gs pos="27000">
              <a:schemeClr val="accent1">
                <a:lumMod val="5000"/>
                <a:lumOff val="95000"/>
              </a:schemeClr>
            </a:gs>
            <a:gs pos="82000">
              <a:schemeClr val="accent1">
                <a:lumMod val="30000"/>
                <a:lumOff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95056-AFC8-47B5-A83D-A1335A02CC27}" type="datetime1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8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95056-AFC8-47B5-A83D-A1335A02CC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B0495-F56E-403B-8221-34581B41FD0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32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adastr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uvsu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niko-inna@yandex.ru" TargetMode="External"/><Relationship Id="rId2" Type="http://schemas.openxmlformats.org/officeDocument/2006/relationships/hyperlink" Target="mailto:alena-mulendeeva@yandex.ru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do_chuvsu@bk.ru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mailto:np-okirt@mail.ru" TargetMode="External"/><Relationship Id="rId2" Type="http://schemas.openxmlformats.org/officeDocument/2006/relationships/hyperlink" Target="http://www.np-okirt.ru/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mailto:zempravo43@mail.ru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628800"/>
            <a:ext cx="828092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Текущая ситуация в области саморегулирования кадастровой деятельности.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Информация о деятельности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СРО АКИ «Поволжье».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Исполнительный директор СРО АКИ «Поволжье»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Савельев Вадим Петрович</a:t>
            </a: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8 ноября 2017, г. Киров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55576" y="1340768"/>
            <a:ext cx="7776864" cy="4680520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Выражаем благодарность Управлению Росреестра по Кировской области и филиалу ФГБУ «ФКП Росреестра» по Кировской области </a:t>
            </a: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возможность проведения данного мероприятия, </a:t>
            </a: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нашей деятельности в области и эффективное рабочее взаимодействие.</a:t>
            </a:r>
            <a:endParaRPr lang="ru-RU" sz="2800" b="1" dirty="0"/>
          </a:p>
          <a:p>
            <a:pPr marL="0" indent="0" algn="just">
              <a:buNone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69673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47664" y="164949"/>
            <a:ext cx="6480175" cy="5048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Регулирование кадастровой деятельности в РФ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2590778" y="747710"/>
            <a:ext cx="3205358" cy="1187469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Минэкономразвития России</a:t>
            </a:r>
          </a:p>
        </p:txBody>
      </p:sp>
      <p:sp>
        <p:nvSpPr>
          <p:cNvPr id="13" name="Вертикальный свиток 12"/>
          <p:cNvSpPr/>
          <p:nvPr/>
        </p:nvSpPr>
        <p:spPr>
          <a:xfrm rot="16200000">
            <a:off x="111897" y="1481947"/>
            <a:ext cx="1933575" cy="576263"/>
          </a:xfrm>
          <a:prstGeom prst="vertic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Государственное регулирование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2139519" y="1935179"/>
            <a:ext cx="4107876" cy="1081088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ln w="0"/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700" dirty="0">
                <a:ln w="0"/>
                <a:solidFill>
                  <a:schemeClr val="tx1"/>
                </a:solidFill>
              </a:rPr>
              <a:t>Росреестр </a:t>
            </a:r>
          </a:p>
          <a:p>
            <a:pPr algn="ctr">
              <a:defRPr/>
            </a:pPr>
            <a:endParaRPr lang="ru-RU" sz="170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Вертикальный свиток 15"/>
          <p:cNvSpPr/>
          <p:nvPr/>
        </p:nvSpPr>
        <p:spPr>
          <a:xfrm rot="16200000">
            <a:off x="-52410" y="3549667"/>
            <a:ext cx="2212975" cy="527050"/>
          </a:xfrm>
          <a:prstGeom prst="verticalScroll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Саморегулирование</a:t>
            </a:r>
          </a:p>
        </p:txBody>
      </p:sp>
      <p:sp>
        <p:nvSpPr>
          <p:cNvPr id="18" name="Стрелка вниз 17"/>
          <p:cNvSpPr/>
          <p:nvPr/>
        </p:nvSpPr>
        <p:spPr>
          <a:xfrm>
            <a:off x="2230399" y="2682884"/>
            <a:ext cx="423863" cy="1444625"/>
          </a:xfrm>
          <a:prstGeom prst="downArrow">
            <a:avLst/>
          </a:prstGeom>
          <a:solidFill>
            <a:srgbClr val="92D05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3780707" y="3654905"/>
            <a:ext cx="825500" cy="469900"/>
          </a:xfrm>
          <a:prstGeom prst="downArrow">
            <a:avLst/>
          </a:prstGeom>
          <a:solidFill>
            <a:srgbClr val="FFC000"/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Блок-схема: несколько документов 23"/>
          <p:cNvSpPr/>
          <p:nvPr/>
        </p:nvSpPr>
        <p:spPr>
          <a:xfrm>
            <a:off x="2230399" y="4183052"/>
            <a:ext cx="3786214" cy="838200"/>
          </a:xfrm>
          <a:prstGeom prst="flowChartMultidocumen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СРО</a:t>
            </a:r>
          </a:p>
        </p:txBody>
      </p:sp>
      <p:sp>
        <p:nvSpPr>
          <p:cNvPr id="27" name="Вертикальный свиток 26"/>
          <p:cNvSpPr/>
          <p:nvPr/>
        </p:nvSpPr>
        <p:spPr>
          <a:xfrm rot="16200000">
            <a:off x="242072" y="5468160"/>
            <a:ext cx="1622425" cy="525463"/>
          </a:xfrm>
          <a:prstGeom prst="verticalScrol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Кадастровая деятельность</a:t>
            </a:r>
          </a:p>
        </p:txBody>
      </p:sp>
      <p:sp>
        <p:nvSpPr>
          <p:cNvPr id="28" name="Стрелка вниз 27"/>
          <p:cNvSpPr/>
          <p:nvPr/>
        </p:nvSpPr>
        <p:spPr>
          <a:xfrm>
            <a:off x="3622279" y="5095703"/>
            <a:ext cx="1002454" cy="565545"/>
          </a:xfrm>
          <a:prstGeom prst="downArrow">
            <a:avLst/>
          </a:prstGeom>
          <a:solidFill>
            <a:srgbClr val="FFC000"/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Блок-схема: несколько документов 28"/>
          <p:cNvSpPr/>
          <p:nvPr/>
        </p:nvSpPr>
        <p:spPr>
          <a:xfrm>
            <a:off x="1979712" y="5737853"/>
            <a:ext cx="6480175" cy="557212"/>
          </a:xfrm>
          <a:prstGeom prst="flowChartMultidocumen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Кадастровые инженеры (КИ)</a:t>
            </a:r>
          </a:p>
        </p:txBody>
      </p:sp>
      <p:sp>
        <p:nvSpPr>
          <p:cNvPr id="30" name="Блок-схема: процесс 29"/>
          <p:cNvSpPr/>
          <p:nvPr/>
        </p:nvSpPr>
        <p:spPr>
          <a:xfrm>
            <a:off x="2771756" y="3042459"/>
            <a:ext cx="3244857" cy="563562"/>
          </a:xfrm>
          <a:prstGeom prst="flowChartProcess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Национальное объединение кадастровых инженеров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24169" y="64886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37693" y="660974"/>
            <a:ext cx="2699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Орган нормативно-правового регулирования  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352898" y="1948563"/>
            <a:ext cx="2699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n w="0"/>
              </a:rPr>
              <a:t>Надзор за деятельностью СРО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395521" y="3041242"/>
            <a:ext cx="2699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n w="0"/>
              </a:rPr>
              <a:t>Координация работы СРО, методология, экзамены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844823" y="4264604"/>
            <a:ext cx="32991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Регулирование деятельности КИ (прием и исключение,  реестр, контроль, поддержка)</a:t>
            </a:r>
          </a:p>
        </p:txBody>
      </p:sp>
    </p:spTree>
    <p:extLst>
      <p:ext uri="{BB962C8B-B14F-4D97-AF65-F5344CB8AC3E}">
        <p14:creationId xmlns:p14="http://schemas.microsoft.com/office/powerpoint/2010/main" val="26873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92088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нормативные документы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764704"/>
            <a:ext cx="8496944" cy="5616624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Летом 2017 года Президиумом Ассоциации «Национальное объединение саморегулируемых организаций кадастровых инженеров» утверждено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документов (у нас на сайте в разделе «Важное»):</a:t>
            </a: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Типовой стандарт осуществления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кадастровой деятельности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«Особенности осуществления кадастровой деятельности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кадастровыми инженерами - работниками юридического лица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Типовые правила профессиональной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этики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кадастровых инженеров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«Об осуществлении СРО кадастровых инженеров контроля за профессиональной деятельностью своих членов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соблюдения ими требований законодательства РФ…»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подтверждения соответствия кадастрового инженера обязательным условиям членства в СРО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кадастровых инженеров…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работы специализированных органов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 кадастровых инженеров, осуществляющих контроль…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деятельности саморегулируемой организации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кадастровых инженеров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взимания и размер платы за прием экзамена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претендента на осуществление кадастровой деятельности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организации СРО кадастровых инженеров прохождения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стажировки физическими лицами (помощниками КИ).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82883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помощников 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882684"/>
            <a:ext cx="8496944" cy="5570652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организуется СРО в соответствии с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стажировки помощников 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(утверждены Президиумом НО 28 июля 2017 г.)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184150" algn="just">
              <a:spcBef>
                <a:spcPts val="0"/>
              </a:spcBef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срок стажировки -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года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условии полного 8-часового рабочего дня помощника. Если меньше, срок стажировки увеличивается.</a:t>
            </a:r>
          </a:p>
          <a:p>
            <a:pPr marL="360363" indent="-184150" algn="just">
              <a:spcBef>
                <a:spcPts val="0"/>
              </a:spcBef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трудового договора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заключенного на срок, не менее срока стажировки.</a:t>
            </a:r>
          </a:p>
          <a:p>
            <a:pPr marL="360363" indent="-184150" algn="just">
              <a:spcBef>
                <a:spcPts val="0"/>
              </a:spcBef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принятия решения об этом Правлением СРО.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184150" algn="just">
              <a:spcBef>
                <a:spcPts val="0"/>
              </a:spcBef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стажировки -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КИ, имеющий опыт  работы не менее 2-х лет и не имеющий дисциплинарных взысканий за последние 2 года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184150" algn="just">
              <a:spcBef>
                <a:spcPts val="0"/>
              </a:spcBef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кадастрового инженера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иметь оконченное высшее образование (профильное или нет, на начало стажировки значения не имеет, но к моменту экзамена на КИ должен пройти проф. переподготовку).</a:t>
            </a:r>
          </a:p>
          <a:p>
            <a:pPr marL="360363" indent="-184150" algn="just">
              <a:spcBef>
                <a:spcPts val="0"/>
              </a:spcBef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трех этапов (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вводный, основной, заключительный) и осуществляется на основании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стажировки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разработанной руководителем стажировки.</a:t>
            </a:r>
          </a:p>
          <a:p>
            <a:pPr marL="360363" indent="-184150" algn="just">
              <a:spcBef>
                <a:spcPts val="0"/>
              </a:spcBef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объективным причинам на срок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 года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(исключение: отпуск по уходу за ребенком - 3 года).</a:t>
            </a:r>
          </a:p>
          <a:p>
            <a:pPr marL="442913" indent="-174625" algn="just">
              <a:spcBef>
                <a:spcPts val="0"/>
              </a:spcBef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89635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9208" y="332656"/>
            <a:ext cx="8229600" cy="360040"/>
          </a:xfrm>
        </p:spPr>
        <p:txBody>
          <a:bodyPr>
            <a:noAutofit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помощников 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5472608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для начала процедуры стажировки является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заявление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претендента с приложением следующих 6 документов:</a:t>
            </a: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паспорта гражданина РФ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Копия СНИЛС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Копия документа, подтверждающего наличие высшего образования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Согласие на обработку персональных данных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Копия трудового договора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Программа стажировки, разработанная руководителем практики.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документы, бланки заявлений и разъяснения по их заполнению Вы можете найти на нашем сайте (баннер на главной странице). 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Национального объединения на территории РФ на сегодня вошли в режим стажировки  253 помощника КИ. Из нашей СРО - пока 2 человека (в стадии рассмотрения документов 40 чел.).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руководителем стажировки в СРО АКИ «Поволжье» стала кадастровый инженер из Кировской области -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Шастина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Николаевна. Под ее руководством проходит стажировку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Одегова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Андреевна.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первыми подготовили и сдали пакет документов, включая индивидуальную программу стажировки!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97561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9208" y="332656"/>
            <a:ext cx="8229600" cy="504056"/>
          </a:xfrm>
        </p:spPr>
        <p:txBody>
          <a:bodyPr>
            <a:noAutofit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помощников 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5400600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 методическая комиссия СРО АКИ «Поволжье» активно принимает документы стажеров и готовит их на утверждение Правлением. 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Методической комиссии – Егоров Александр Кузьмич,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КИ, член Правления СРО, зам. директора ООО «Геоцентр».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исполнительной дирекции по вопросам стажировки 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Шакирова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Лейля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Альбертовна, тел: 8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(987) 262-94-04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Просим Вас направлять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полные комплекты документов по нашему адресу: 420061, РТ, г. Казань, ул. Космонавтов, 59 А.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(согласно Порядку) принимаются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бумажном виде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этом Вы можете отправить для проверки скан-копии пакета документов на наш электронный адрес: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np-okirt@mail.ru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пометкой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«Стажировка на проверку»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Тем самым вы значительно ускорите дату начала стажировки, т.к. исключается возможность возврата документов из-за их некорректного оформления.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761765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7584" y="764704"/>
            <a:ext cx="7776864" cy="5284589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200" b="1" dirty="0"/>
              <a:t>        </a:t>
            </a:r>
            <a:endParaRPr lang="ru-RU" sz="2800" b="1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FB46DF-8BCD-4170-91EC-3DBB45331A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3" y="1700808"/>
            <a:ext cx="3384376" cy="3057175"/>
          </a:xfrm>
          <a:prstGeom prst="rect">
            <a:avLst/>
          </a:prstGeom>
        </p:spPr>
      </p:pic>
      <p:sp>
        <p:nvSpPr>
          <p:cNvPr id="6" name="Объект 3">
            <a:extLst>
              <a:ext uri="{FF2B5EF4-FFF2-40B4-BE49-F238E27FC236}">
                <a16:creationId xmlns:a16="http://schemas.microsoft.com/office/drawing/2014/main" id="{38A10A24-99A2-4913-B3C9-BFE4215DAEB4}"/>
              </a:ext>
            </a:extLst>
          </p:cNvPr>
          <p:cNvSpPr txBox="1">
            <a:spLocks/>
          </p:cNvSpPr>
          <p:nvPr/>
        </p:nvSpPr>
        <p:spPr>
          <a:xfrm>
            <a:off x="3769139" y="548680"/>
            <a:ext cx="5169689" cy="3460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/>
              <a:t>17-20 октября 2017 года в Москве состоялся Шестой Всероссийский съезд кадастровых инженеров. </a:t>
            </a:r>
          </a:p>
          <a:p>
            <a:pPr marL="0" indent="457200" algn="just">
              <a:buNone/>
            </a:pPr>
            <a:r>
              <a:rPr lang="ru-RU" sz="1800" dirty="0"/>
              <a:t>Первый день съезда был посвящен российско-германскому семинару «Деятельность Национального объединения кадастровых инженеров в Германии». </a:t>
            </a:r>
          </a:p>
          <a:p>
            <a:pPr marL="0" indent="457200" algn="just">
              <a:buNone/>
            </a:pPr>
            <a:r>
              <a:rPr lang="ru-RU" sz="1800" dirty="0"/>
              <a:t>Во второй день состоялось пленарное заседание на тему «Кадастровая деятельность в России: опыт настоящего и взгляд в будущее».  Докладчиками выступали представители Минэкономразвития РФ, Росреестра, ФГБУ «ФКП Росреестра», Национального объединения, Торгово-промышленной палаты, СРО КИ. руководители кадастровых фирм и другие.</a:t>
            </a:r>
          </a:p>
          <a:p>
            <a:pPr marL="0" indent="457200" algn="just">
              <a:buNone/>
            </a:pPr>
            <a:r>
              <a:rPr lang="ru-RU" sz="1800" dirty="0"/>
              <a:t>Пленарное заседание транслировалась в прямом эфире на сервисе </a:t>
            </a:r>
            <a:r>
              <a:rPr lang="en-US" sz="1800" dirty="0"/>
              <a:t>YouTube</a:t>
            </a:r>
            <a:r>
              <a:rPr lang="ru-RU" sz="1800" dirty="0"/>
              <a:t>. Запись всех выступлений можно посмотреть на нашем сайте и в нашей группе в контакте (</a:t>
            </a:r>
            <a:r>
              <a:rPr lang="en-US" sz="1800" dirty="0">
                <a:hlinkClick r:id="rId3"/>
              </a:rPr>
              <a:t>https://vk.com/cadastring</a:t>
            </a:r>
            <a:r>
              <a:rPr lang="ru-RU" sz="1800" dirty="0"/>
              <a:t>).</a:t>
            </a:r>
          </a:p>
          <a:p>
            <a:pPr marL="457200" indent="-457200" algn="just">
              <a:buFont typeface="Arial" pitchFamily="34" charset="0"/>
              <a:buAutoNum type="arabicPeriod"/>
            </a:pPr>
            <a:endParaRPr lang="ru-RU" sz="1100" dirty="0"/>
          </a:p>
          <a:p>
            <a:pPr marL="0" indent="0">
              <a:buFont typeface="Arial" pitchFamily="34" charset="0"/>
              <a:buNone/>
            </a:pP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949626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 fontScale="90000"/>
          </a:bodyPr>
          <a:lstStyle/>
          <a:p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Проверки СРО органом надзора  - Росреестром</a:t>
            </a:r>
            <a:br>
              <a:rPr lang="ru-RU" sz="3200" b="1" dirty="0">
                <a:solidFill>
                  <a:srgbClr val="FF0000"/>
                </a:solidFill>
              </a:rPr>
            </a:br>
            <a:br>
              <a:rPr lang="ru-RU" sz="3000" dirty="0">
                <a:solidFill>
                  <a:srgbClr val="FF0000"/>
                </a:solidFill>
              </a:rPr>
            </a:br>
            <a:endParaRPr lang="ru-RU" sz="30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7584" y="764704"/>
            <a:ext cx="7776864" cy="5284589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200" b="1" dirty="0"/>
              <a:t>        </a:t>
            </a:r>
            <a:endParaRPr lang="ru-RU" sz="2800" b="1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id="{38A10A24-99A2-4913-B3C9-BFE4215DAEB4}"/>
              </a:ext>
            </a:extLst>
          </p:cNvPr>
          <p:cNvSpPr txBox="1">
            <a:spLocks/>
          </p:cNvSpPr>
          <p:nvPr/>
        </p:nvSpPr>
        <p:spPr>
          <a:xfrm>
            <a:off x="3769139" y="527148"/>
            <a:ext cx="5169689" cy="3460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itchFamily="34" charset="0"/>
              <a:buAutoNum type="arabicPeriod"/>
            </a:pPr>
            <a:endParaRPr lang="ru-RU" sz="1100" dirty="0"/>
          </a:p>
          <a:p>
            <a:pPr marL="0" indent="0">
              <a:buFont typeface="Arial" pitchFamily="34" charset="0"/>
              <a:buNone/>
            </a:pPr>
            <a:endParaRPr lang="ru-RU" sz="1100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A0BB87-EBEC-46D3-B1F9-1DB060FEB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879114"/>
            <a:ext cx="6912768" cy="3888432"/>
          </a:xfrm>
          <a:prstGeom prst="rect">
            <a:avLst/>
          </a:prstGeom>
        </p:spPr>
      </p:pic>
      <p:sp>
        <p:nvSpPr>
          <p:cNvPr id="7" name="Объект 3">
            <a:extLst>
              <a:ext uri="{FF2B5EF4-FFF2-40B4-BE49-F238E27FC236}">
                <a16:creationId xmlns:a16="http://schemas.microsoft.com/office/drawing/2014/main" id="{2DA8610D-FAA0-45FD-9763-5310EF2F38F6}"/>
              </a:ext>
            </a:extLst>
          </p:cNvPr>
          <p:cNvSpPr txBox="1">
            <a:spLocks/>
          </p:cNvSpPr>
          <p:nvPr/>
        </p:nvSpPr>
        <p:spPr>
          <a:xfrm>
            <a:off x="395536" y="4881956"/>
            <a:ext cx="8445624" cy="16989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Font typeface="Arial" pitchFamily="34" charset="0"/>
              <a:buNone/>
            </a:pPr>
            <a:r>
              <a:rPr lang="ru-RU" sz="1800" dirty="0"/>
              <a:t>На Пленарном заседании с докладом выступила начальник Управления по контролю и надзору в сфере саморегулируемых организаций </a:t>
            </a:r>
            <a:r>
              <a:rPr lang="ru-RU" sz="1800" dirty="0" err="1"/>
              <a:t>Росреестра</a:t>
            </a:r>
            <a:r>
              <a:rPr lang="ru-RU" sz="1800" dirty="0"/>
              <a:t> М.Г. Соколова. Она пояснила, что плановые проверки деятельности СРО будут проводиться в 2019 году. На данный момент проведены 6 внеплановых проверок, из них 3 проверки прошли успешно, а 3 - с нарушениями. </a:t>
            </a:r>
          </a:p>
        </p:txBody>
      </p:sp>
    </p:spTree>
    <p:extLst>
      <p:ext uri="{BB962C8B-B14F-4D97-AF65-F5344CB8AC3E}">
        <p14:creationId xmlns:p14="http://schemas.microsoft.com/office/powerpoint/2010/main" val="483970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378456"/>
            <a:ext cx="8229600" cy="1080120"/>
          </a:xfrm>
        </p:spPr>
        <p:txBody>
          <a:bodyPr>
            <a:normAutofit fontScale="90000"/>
          </a:bodyPr>
          <a:lstStyle/>
          <a:p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Уведомления СРО об изменениях</a:t>
            </a:r>
            <a:br>
              <a:rPr lang="ru-RU" sz="3200" b="1" dirty="0"/>
            </a:br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7584" y="764704"/>
            <a:ext cx="7776864" cy="5284589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200" b="1" dirty="0"/>
              <a:t>        </a:t>
            </a:r>
            <a:endParaRPr lang="ru-RU" sz="2800" b="1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id="{38A10A24-99A2-4913-B3C9-BFE4215DAEB4}"/>
              </a:ext>
            </a:extLst>
          </p:cNvPr>
          <p:cNvSpPr txBox="1">
            <a:spLocks/>
          </p:cNvSpPr>
          <p:nvPr/>
        </p:nvSpPr>
        <p:spPr>
          <a:xfrm>
            <a:off x="3769139" y="527148"/>
            <a:ext cx="5169689" cy="3460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itchFamily="34" charset="0"/>
              <a:buAutoNum type="arabicPeriod"/>
            </a:pPr>
            <a:endParaRPr lang="ru-RU" sz="1100" dirty="0"/>
          </a:p>
          <a:p>
            <a:pPr marL="0" indent="0">
              <a:buFont typeface="Arial" pitchFamily="34" charset="0"/>
              <a:buNone/>
            </a:pPr>
            <a:endParaRPr lang="ru-RU" sz="1100" b="1" dirty="0"/>
          </a:p>
        </p:txBody>
      </p:sp>
      <p:sp>
        <p:nvSpPr>
          <p:cNvPr id="7" name="Объект 3">
            <a:extLst>
              <a:ext uri="{FF2B5EF4-FFF2-40B4-BE49-F238E27FC236}">
                <a16:creationId xmlns:a16="http://schemas.microsoft.com/office/drawing/2014/main" id="{2DA8610D-FAA0-45FD-9763-5310EF2F38F6}"/>
              </a:ext>
            </a:extLst>
          </p:cNvPr>
          <p:cNvSpPr txBox="1">
            <a:spLocks/>
          </p:cNvSpPr>
          <p:nvPr/>
        </p:nvSpPr>
        <p:spPr>
          <a:xfrm>
            <a:off x="385192" y="1434307"/>
            <a:ext cx="8445624" cy="50012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Font typeface="Arial" pitchFamily="34" charset="0"/>
              <a:buNone/>
            </a:pPr>
            <a:r>
              <a:rPr lang="ru-RU" sz="2200" dirty="0"/>
              <a:t>Одним из важных аспектов проверки является проверка реестра членов СРО на актуальность данных. Информация в реестр СРО поступает только через вас!  Поэтому просим Вас </a:t>
            </a:r>
            <a:r>
              <a:rPr lang="ru-RU" sz="2200" b="1" dirty="0"/>
              <a:t>уведомлять свое СРО обо всех изменениях в Ваших персональных и рабочих данных, содержащихся в реестре</a:t>
            </a:r>
            <a:r>
              <a:rPr lang="ru-RU" sz="2200" dirty="0"/>
              <a:t>.</a:t>
            </a:r>
          </a:p>
          <a:p>
            <a:pPr marL="0" indent="457200" algn="just">
              <a:buFont typeface="Arial" pitchFamily="34" charset="0"/>
              <a:buNone/>
            </a:pPr>
            <a:endParaRPr lang="ru-RU" sz="2200" dirty="0"/>
          </a:p>
          <a:p>
            <a:pPr marL="0" indent="457200" algn="just">
              <a:buFont typeface="Arial" pitchFamily="34" charset="0"/>
              <a:buNone/>
            </a:pPr>
            <a:r>
              <a:rPr lang="ru-RU" sz="2200" i="1" dirty="0"/>
              <a:t>Кадастровый инженер обязан при изменении своих сведений уведомить об этом СРО в течение</a:t>
            </a:r>
            <a:r>
              <a:rPr lang="ru-RU" sz="2200" i="1" dirty="0">
                <a:solidFill>
                  <a:srgbClr val="FF0000"/>
                </a:solidFill>
              </a:rPr>
              <a:t> 5 календарных дней </a:t>
            </a:r>
            <a:r>
              <a:rPr lang="ru-RU" sz="2200" i="1" dirty="0"/>
              <a:t>с момента получения  документов, подтверждающих вносимые изменения. </a:t>
            </a:r>
          </a:p>
          <a:p>
            <a:pPr marL="0" indent="457200" algn="just">
              <a:buFont typeface="Arial" pitchFamily="34" charset="0"/>
              <a:buNone/>
            </a:pPr>
            <a:r>
              <a:rPr lang="ru-RU" sz="2200" i="1" dirty="0"/>
              <a:t>СРО обязано направить уведомление в Росреестр об изменении в сведениях о КИ, в течение </a:t>
            </a:r>
            <a:r>
              <a:rPr lang="ru-RU" sz="2200" i="1" dirty="0">
                <a:solidFill>
                  <a:srgbClr val="FF0000"/>
                </a:solidFill>
              </a:rPr>
              <a:t>3-х рабочих дней </a:t>
            </a:r>
            <a:r>
              <a:rPr lang="ru-RU" sz="2200" i="1" dirty="0"/>
              <a:t>со дня получения документов от КИ, а в течение </a:t>
            </a:r>
            <a:r>
              <a:rPr lang="ru-RU" sz="2200" i="1" dirty="0">
                <a:solidFill>
                  <a:srgbClr val="FF0000"/>
                </a:solidFill>
              </a:rPr>
              <a:t>одного дня </a:t>
            </a:r>
            <a:r>
              <a:rPr lang="ru-RU" sz="2200" i="1" dirty="0"/>
              <a:t>внести их в реестр членов СРО (в базе данных и на сайте СРО).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10601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80" y="1484784"/>
            <a:ext cx="2890664" cy="3623107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 Форма уведомления об изменениях сведений о кадастровом инженере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</a:pPr>
            <a:endParaRPr lang="ru-RU" sz="20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5" t="4005" b="4851"/>
          <a:stretch/>
        </p:blipFill>
        <p:spPr>
          <a:xfrm>
            <a:off x="3923928" y="44624"/>
            <a:ext cx="4896544" cy="67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27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88234"/>
            <a:ext cx="8229600" cy="1143000"/>
          </a:xfrm>
        </p:spPr>
        <p:txBody>
          <a:bodyPr/>
          <a:lstStyle/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функции Кадастровой палаты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5C07B4D-259F-4262-ADB6-4A85CCC15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00" t="2096" r="6666" b="8127"/>
          <a:stretch/>
        </p:blipFill>
        <p:spPr>
          <a:xfrm>
            <a:off x="460724" y="922235"/>
            <a:ext cx="3895251" cy="57326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1D4AC5-8F07-46A4-BDE4-62DDFFBC94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2" t="2304" r="8775" b="15303"/>
          <a:stretch/>
        </p:blipFill>
        <p:spPr>
          <a:xfrm>
            <a:off x="4932040" y="922235"/>
            <a:ext cx="4028130" cy="574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01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функции Кадастровой палаты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147248" cy="5616624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Приказу,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видам деятельности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«ФКП Росреестра» добавлено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кадастровых работ в отношении объектов недвижимости федеральной собственности.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ФГБУ «ФКП Росреестра» наделяется правом осуществлять следующие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виды деятельности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приносящие доход: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кадастровых работ в отношении объектов недвижимости, находящихся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и муниципальной собственности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земельных участков, государственная собственность на которые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разграничена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бесхозяйных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недвижимых вещей, </a:t>
            </a:r>
          </a:p>
          <a:p>
            <a:pPr lvl="0"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кадастровых работ с целью осуществления кадастрового учета изменений в связи 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исправлением реестровых ошибок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описании местоположения границ земельных участков, </a:t>
            </a:r>
          </a:p>
          <a:p>
            <a:pPr lvl="0"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комплексных кадастровых работ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государственным и муниципальным контрактам, </a:t>
            </a:r>
          </a:p>
          <a:p>
            <a:pPr lvl="0"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землеустроительных работ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подготовка землеустроительной документации и т.д.</a:t>
            </a:r>
          </a:p>
        </p:txBody>
      </p:sp>
    </p:spTree>
    <p:extLst>
      <p:ext uri="{BB962C8B-B14F-4D97-AF65-F5344CB8AC3E}">
        <p14:creationId xmlns:p14="http://schemas.microsoft.com/office/powerpoint/2010/main" val="895343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FF0000"/>
                </a:solidFill>
              </a:rPr>
            </a:br>
            <a:r>
              <a:rPr lang="ru-RU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Национального объединения СРО КИ  </a:t>
            </a:r>
            <a:br>
              <a:rPr lang="ru-RU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Приказу № П/0302 от 28.06.2017г.</a:t>
            </a:r>
            <a:br>
              <a:rPr lang="ru-RU" sz="2900" dirty="0">
                <a:solidFill>
                  <a:srgbClr val="FF0000"/>
                </a:solidFill>
              </a:rPr>
            </a:b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«Национальное объединение саморегулируемых организаций кадастровых инженеров» активно отстаивает позиции кадастровых инженеров. Под его руководством были отправлены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жалобы и обращения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адрес Правительства РФ, Минэкономразвития РФ,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ФАС. Также подано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исковое заявление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Арбитражный суд г. Москва о признании незаконным решения органа государственной власти. В данный момент дело находится на рассмотрении.</a:t>
            </a:r>
          </a:p>
          <a:p>
            <a:pPr marL="0" indent="45720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сложившуюся ситуацию, просим Вас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поддаваться панике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Внесенные в Устав Кадастровой палаты изменения в основном связаны с выполнением государственных и муниципальных контрактов на кадастровые работы (особенно, комплексные кадастровые работы), весь объем нашей деятельности на сегодня они не затрагивают.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18521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2900" dirty="0">
                <a:solidFill>
                  <a:srgbClr val="FF0000"/>
                </a:solidFill>
              </a:rPr>
            </a:br>
            <a:endParaRPr lang="ru-RU" sz="2900" dirty="0">
              <a:solidFill>
                <a:srgbClr val="FF000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1821F74-ED11-4030-944B-3BBE62BF4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366" t="16257" r="34786" b="5499"/>
          <a:stretch/>
        </p:blipFill>
        <p:spPr>
          <a:xfrm>
            <a:off x="82351" y="116632"/>
            <a:ext cx="4040527" cy="66236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1A3DDD-C787-4242-83CD-C4B28D70E7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5" t="14445" r="43700" b="10800"/>
          <a:stretch/>
        </p:blipFill>
        <p:spPr>
          <a:xfrm>
            <a:off x="4355976" y="12181"/>
            <a:ext cx="4788024" cy="67280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70FB7C-B1B3-4FD0-921E-030A71843E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612" t="37400" r="36613" b="13601"/>
          <a:stretch/>
        </p:blipFill>
        <p:spPr>
          <a:xfrm>
            <a:off x="61067" y="112936"/>
            <a:ext cx="1702621" cy="175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15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5788645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Контроль СРО за деятельностью КИ. </a:t>
            </a:r>
          </a:p>
          <a:p>
            <a:pPr marL="0" lv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Работа специализированных органов СРО - </a:t>
            </a:r>
          </a:p>
          <a:p>
            <a:pPr marL="0" lv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контрольной и дисциплинарной комиссий.</a:t>
            </a:r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77133"/>
            <a:ext cx="6534857" cy="490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30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501122" cy="626469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sz="6000" b="1" dirty="0"/>
          </a:p>
          <a:p>
            <a:pPr marL="0" indent="0" algn="ctr">
              <a:buNone/>
            </a:pPr>
            <a:r>
              <a:rPr lang="ru-RU" sz="7200" b="1" dirty="0"/>
              <a:t>Федеральный закон № 315-ФЗ «О саморегулируемых организациях»</a:t>
            </a:r>
          </a:p>
          <a:p>
            <a:pPr marL="0" indent="0" algn="ctr">
              <a:buNone/>
            </a:pPr>
            <a:endParaRPr lang="ru-RU" sz="7200" dirty="0"/>
          </a:p>
          <a:p>
            <a:pPr marL="0" indent="0">
              <a:buNone/>
            </a:pPr>
            <a:r>
              <a:rPr lang="ru-RU" sz="7200" b="1" dirty="0"/>
              <a:t>Статья 19. Специализированные органы саморегулируемой организации</a:t>
            </a:r>
          </a:p>
          <a:p>
            <a:pPr marL="0" indent="0">
              <a:buNone/>
            </a:pPr>
            <a:endParaRPr lang="ru-RU" sz="7200" dirty="0"/>
          </a:p>
          <a:p>
            <a:pPr marL="0" indent="0" algn="just">
              <a:buNone/>
            </a:pPr>
            <a:r>
              <a:rPr lang="ru-RU" sz="7200" dirty="0"/>
              <a:t> 1. К специализированным органам саморегулируемой организации, </a:t>
            </a:r>
            <a:r>
              <a:rPr lang="ru-RU" sz="7200" dirty="0">
                <a:solidFill>
                  <a:srgbClr val="FF0000"/>
                </a:solidFill>
              </a:rPr>
              <a:t>которые в обязательном порядке создаются </a:t>
            </a:r>
            <a:r>
              <a:rPr lang="ru-RU" sz="7200" dirty="0"/>
              <a:t>постоянно действующим коллегиальным органом управления саморегулируемой организации, относятся:</a:t>
            </a:r>
          </a:p>
          <a:p>
            <a:pPr marL="0" indent="0" algn="just">
              <a:buNone/>
            </a:pPr>
            <a:r>
              <a:rPr lang="ru-RU" sz="7200" dirty="0"/>
              <a:t>1) </a:t>
            </a:r>
            <a:r>
              <a:rPr lang="ru-RU" sz="7200" dirty="0">
                <a:solidFill>
                  <a:srgbClr val="FF0000"/>
                </a:solidFill>
              </a:rPr>
              <a:t>орган, осуществляющий контроль </a:t>
            </a:r>
            <a:r>
              <a:rPr lang="ru-RU" sz="7200" dirty="0"/>
              <a:t>за соблюдением членами саморегулируемой организации требований стандартов и правил саморегулируемой организации;</a:t>
            </a:r>
          </a:p>
          <a:p>
            <a:pPr marL="0" indent="0" algn="just">
              <a:buNone/>
            </a:pPr>
            <a:r>
              <a:rPr lang="ru-RU" sz="7200" dirty="0"/>
              <a:t>2) </a:t>
            </a:r>
            <a:r>
              <a:rPr lang="ru-RU" sz="7200" dirty="0">
                <a:solidFill>
                  <a:srgbClr val="FF0000"/>
                </a:solidFill>
              </a:rPr>
              <a:t>орган</a:t>
            </a:r>
            <a:r>
              <a:rPr lang="ru-RU" sz="7200" dirty="0"/>
              <a:t> по рассмотрению дел о применении в отношении членов саморегулируемой организации </a:t>
            </a:r>
            <a:r>
              <a:rPr lang="ru-RU" sz="7200" dirty="0">
                <a:solidFill>
                  <a:srgbClr val="FF0000"/>
                </a:solidFill>
              </a:rPr>
              <a:t>мер дисциплинарного воздействия.</a:t>
            </a:r>
          </a:p>
          <a:p>
            <a:pPr marL="0" indent="0" algn="ctr">
              <a:buNone/>
            </a:pPr>
            <a:r>
              <a:rPr lang="ru-RU" sz="7200" b="1" dirty="0"/>
              <a:t> </a:t>
            </a:r>
          </a:p>
          <a:p>
            <a:pPr marL="0" indent="0" algn="ctr">
              <a:buNone/>
            </a:pPr>
            <a:r>
              <a:rPr lang="ru-RU" sz="7200" b="1" dirty="0"/>
              <a:t>Федеральный закон № 221-ФЗ «О кадастровой деятельности»</a:t>
            </a:r>
          </a:p>
          <a:p>
            <a:pPr marL="0" indent="0" algn="ctr">
              <a:buNone/>
            </a:pPr>
            <a:endParaRPr lang="ru-RU" sz="7200" b="1" dirty="0"/>
          </a:p>
          <a:p>
            <a:pPr marL="0" indent="0">
              <a:buNone/>
            </a:pPr>
            <a:r>
              <a:rPr lang="ru-RU" sz="7200" b="1" dirty="0"/>
              <a:t>Статья 30.1. Органы саморегулируемой организации кадастровых инженеров</a:t>
            </a:r>
          </a:p>
          <a:p>
            <a:pPr marL="0" indent="0">
              <a:buNone/>
            </a:pPr>
            <a:endParaRPr lang="ru-RU" sz="7200" b="1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7200" dirty="0"/>
              <a:t> 9. Саморегулируемая организация кадастровых инженеров </a:t>
            </a:r>
            <a:r>
              <a:rPr lang="ru-RU" sz="7200" dirty="0">
                <a:solidFill>
                  <a:srgbClr val="FF0000"/>
                </a:solidFill>
              </a:rPr>
              <a:t>осуществляет контроль за профессиональной деятельностью своих членов</a:t>
            </a:r>
            <a:r>
              <a:rPr lang="ru-RU" sz="7200" dirty="0"/>
              <a:t> в части соблюдения ими требований настоящего Федерального закона, других федеральных законов, иных нормативных правовых актов Российской Федерации в области кадастровых отношений, стандартов осуществления кадастровой деятельности и правил профессиональной этики кадастровых инженеров путем проведения плановых и внеплановых проверок. </a:t>
            </a:r>
          </a:p>
          <a:p>
            <a:pPr marL="0" indent="0" algn="just">
              <a:buNone/>
            </a:pP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4008950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-1"/>
            <a:ext cx="10873596" cy="6775439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схема работы СРО по проверкам деятельности КИ </a:t>
            </a:r>
          </a:p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применению мер дисциплинарного воздействия</a:t>
            </a: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492980" y="1078628"/>
            <a:ext cx="1664488" cy="144237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Жалобы граждан и юр.лиц</a:t>
            </a:r>
          </a:p>
        </p:txBody>
      </p:sp>
      <p:cxnSp>
        <p:nvCxnSpPr>
          <p:cNvPr id="11" name="Прямая со стрелкой 10"/>
          <p:cNvCxnSpPr>
            <a:cxnSpLocks/>
            <a:stCxn id="5" idx="4"/>
          </p:cNvCxnSpPr>
          <p:nvPr/>
        </p:nvCxnSpPr>
        <p:spPr>
          <a:xfrm flipH="1">
            <a:off x="907309" y="2460916"/>
            <a:ext cx="849005" cy="10267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0384" y="4864800"/>
            <a:ext cx="41148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Полномочия:</a:t>
            </a:r>
          </a:p>
          <a:p>
            <a:pPr marL="342900" indent="-342900">
              <a:buAutoNum type="arabicPeriod"/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плановой проверки</a:t>
            </a:r>
          </a:p>
          <a:p>
            <a:pPr marL="342900" indent="-342900">
              <a:buAutoNum type="arabicPeriod"/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внеплановой проверки</a:t>
            </a:r>
          </a:p>
        </p:txBody>
      </p:sp>
      <p:cxnSp>
        <p:nvCxnSpPr>
          <p:cNvPr id="30" name="Прямая со стрелкой 29"/>
          <p:cNvCxnSpPr>
            <a:cxnSpLocks/>
            <a:stCxn id="15" idx="3"/>
            <a:endCxn id="10" idx="1"/>
          </p:cNvCxnSpPr>
          <p:nvPr/>
        </p:nvCxnSpPr>
        <p:spPr>
          <a:xfrm flipV="1">
            <a:off x="2570519" y="4027855"/>
            <a:ext cx="2835858" cy="12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 rot="20203253">
            <a:off x="3673180" y="23809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5157468" y="4744714"/>
            <a:ext cx="372523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мер дисциплинарного воздействия:</a:t>
            </a:r>
          </a:p>
          <a:p>
            <a:pPr marL="342900" indent="-342900">
              <a:buFontTx/>
              <a:buAutoNum type="arabicPeriod"/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</a:t>
            </a:r>
          </a:p>
          <a:p>
            <a:pPr marL="342900" indent="-342900">
              <a:buAutoNum type="arabicPeriod"/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Предписание об устранении нарушений</a:t>
            </a:r>
          </a:p>
          <a:p>
            <a:pPr marL="342900" indent="-342900">
              <a:buAutoNum type="arabicPeriod"/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из членов СРО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06377" y="3487675"/>
            <a:ext cx="2333975" cy="10803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Дисциплинарная комиссия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54295" y="3499707"/>
            <a:ext cx="2016224" cy="10803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</a:t>
            </a:r>
          </a:p>
          <a:p>
            <a:pPr algn="ctr"/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D7DB9539-4D9B-404F-866B-E38DCA2EB9CA}"/>
              </a:ext>
            </a:extLst>
          </p:cNvPr>
          <p:cNvSpPr/>
          <p:nvPr/>
        </p:nvSpPr>
        <p:spPr>
          <a:xfrm>
            <a:off x="907309" y="1078628"/>
            <a:ext cx="1698010" cy="138228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Ежегодный план проверок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7B1CE28-0F0E-42AD-844E-1C017ED47DF1}"/>
              </a:ext>
            </a:extLst>
          </p:cNvPr>
          <p:cNvSpPr/>
          <p:nvPr/>
        </p:nvSpPr>
        <p:spPr>
          <a:xfrm>
            <a:off x="6110310" y="1044518"/>
            <a:ext cx="2691228" cy="172719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иных гос. органов о выявленных ими нарушениях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FCE0EE2-5B9D-4F0E-9B84-428CD8B04979}"/>
              </a:ext>
            </a:extLst>
          </p:cNvPr>
          <p:cNvCxnSpPr>
            <a:cxnSpLocks/>
            <a:stCxn id="4" idx="4"/>
            <a:endCxn id="15" idx="0"/>
          </p:cNvCxnSpPr>
          <p:nvPr/>
        </p:nvCxnSpPr>
        <p:spPr>
          <a:xfrm flipH="1">
            <a:off x="1562407" y="2520999"/>
            <a:ext cx="2762817" cy="9787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7D399C8E-00CC-4A8B-84CA-58E9C71C89E6}"/>
              </a:ext>
            </a:extLst>
          </p:cNvPr>
          <p:cNvCxnSpPr>
            <a:cxnSpLocks/>
            <a:stCxn id="6" idx="4"/>
          </p:cNvCxnSpPr>
          <p:nvPr/>
        </p:nvCxnSpPr>
        <p:spPr>
          <a:xfrm flipH="1">
            <a:off x="2242574" y="2771713"/>
            <a:ext cx="5213350" cy="718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30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8" y="548680"/>
            <a:ext cx="7920880" cy="550061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200" b="1" dirty="0"/>
              <a:t>  </a:t>
            </a:r>
          </a:p>
          <a:p>
            <a:pPr marL="0" lvl="0" indent="0" algn="ctr">
              <a:buNone/>
            </a:pPr>
            <a:endParaRPr lang="ru-RU" sz="2200" b="1" dirty="0"/>
          </a:p>
          <a:p>
            <a:pPr marL="0" indent="457200" algn="just">
              <a:buNone/>
            </a:pPr>
            <a:r>
              <a:rPr lang="ru-RU" sz="2500" dirty="0"/>
              <a:t>Согласно утвержденного 15 декабря 2016г. Правлением СРО АКИ «Поволжье» плана проведения  проверок  на 2017 год (размещен на нашем сайте в разделе «Раскрытие информации»), кадастровые инженеры Кировской области в данный план </a:t>
            </a:r>
            <a:r>
              <a:rPr lang="ru-RU" sz="2500" b="1" dirty="0"/>
              <a:t>не попали.</a:t>
            </a:r>
          </a:p>
          <a:p>
            <a:pPr marL="0" indent="457200" algn="just">
              <a:buNone/>
            </a:pPr>
            <a:endParaRPr lang="ru-RU" sz="2500" dirty="0"/>
          </a:p>
          <a:p>
            <a:pPr marL="0" indent="457200" algn="just">
              <a:buNone/>
            </a:pPr>
            <a:r>
              <a:rPr lang="ru-RU" sz="2500" dirty="0"/>
              <a:t>Однако, в будущем году плановые проверки уже будут проводиться. Кратко поясню процедуру проведения плановой проверки профессиональной деятельности КИ со стороны СРО.</a:t>
            </a:r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4503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-1"/>
            <a:ext cx="10873596" cy="6775439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500" dirty="0">
                <a:solidFill>
                  <a:srgbClr val="FF0000"/>
                </a:solidFill>
              </a:rPr>
              <a:t> </a:t>
            </a:r>
            <a:r>
              <a:rPr lang="ru-RU" sz="2700" dirty="0">
                <a:solidFill>
                  <a:srgbClr val="FF0000"/>
                </a:solidFill>
                <a:latin typeface="+mj-lt"/>
              </a:rPr>
              <a:t>Плановая проверка деятельности кадастровых инженеров</a:t>
            </a:r>
          </a:p>
          <a:p>
            <a:pPr marL="0" indent="0" algn="ctr" defTabSz="808038">
              <a:buNone/>
              <a:tabLst>
                <a:tab pos="2871788" algn="l"/>
              </a:tabLst>
            </a:pPr>
            <a:endParaRPr lang="ru-RU" sz="2600" dirty="0">
              <a:solidFill>
                <a:srgbClr val="FF0000"/>
              </a:solidFill>
            </a:endParaRPr>
          </a:p>
        </p:txBody>
      </p:sp>
      <p:cxnSp>
        <p:nvCxnSpPr>
          <p:cNvPr id="30" name="Прямая со стрелкой 29"/>
          <p:cNvCxnSpPr>
            <a:cxnSpLocks/>
            <a:stCxn id="15" idx="3"/>
            <a:endCxn id="10" idx="1"/>
          </p:cNvCxnSpPr>
          <p:nvPr/>
        </p:nvCxnSpPr>
        <p:spPr>
          <a:xfrm>
            <a:off x="3484583" y="2197158"/>
            <a:ext cx="20537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cxnSpLocks/>
            <a:stCxn id="10" idx="2"/>
            <a:endCxn id="38" idx="0"/>
          </p:cNvCxnSpPr>
          <p:nvPr/>
        </p:nvCxnSpPr>
        <p:spPr>
          <a:xfrm flipH="1">
            <a:off x="2153841" y="3041333"/>
            <a:ext cx="4824691" cy="10781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8572" y="1352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38372" y="1352983"/>
            <a:ext cx="2880320" cy="16883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Проверка документов о деятельности КИ, актуализация данных о нем в реестре СРО (</a:t>
            </a:r>
            <a:r>
              <a:rPr lang="ru-RU" dirty="0" err="1">
                <a:solidFill>
                  <a:schemeClr val="tx1"/>
                </a:solidFill>
              </a:rPr>
              <a:t>камерально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00523" y="1352983"/>
            <a:ext cx="2784060" cy="16883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План проведения проверок (ежегодно до 20 декабря утверждается Правлением СРО, ст. 30.1 Закона о кадастре)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55576" y="4119506"/>
            <a:ext cx="2796529" cy="17102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Акт проведения плановой проверки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624837" y="4119506"/>
            <a:ext cx="2796529" cy="17102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0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47" name="Прямая со стрелкой 46"/>
          <p:cNvCxnSpPr>
            <a:stCxn id="38" idx="3"/>
            <a:endCxn id="70" idx="1"/>
          </p:cNvCxnSpPr>
          <p:nvPr/>
        </p:nvCxnSpPr>
        <p:spPr>
          <a:xfrm>
            <a:off x="3552105" y="4974612"/>
            <a:ext cx="20727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252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rgbClr val="FF0000"/>
                </a:solidFill>
              </a:rPr>
              <a:t>Предмет плановой проверки</a:t>
            </a:r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50061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200" b="1" dirty="0"/>
              <a:t>  </a:t>
            </a:r>
          </a:p>
          <a:p>
            <a:pPr marL="0" indent="0">
              <a:buNone/>
            </a:pPr>
            <a:endParaRPr lang="ru-RU" sz="2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64705"/>
            <a:ext cx="878497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2" indent="-228600" algn="just">
              <a:spcAft>
                <a:spcPts val="0"/>
              </a:spcAft>
              <a:buSzPts val="1300"/>
              <a:buFont typeface="+mj-lt"/>
              <a:buAutoNum type="arabicPeriod"/>
              <a:tabLst>
                <a:tab pos="236220" algn="l"/>
              </a:tabLst>
            </a:pP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кадастровым инженером обязательных условий членства в Ассоциации: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Оплата членских и целевых страховых взносов в СРО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Отсутствия наказания в виде дисквалификации (справка)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Отсутствия непогашенной или неснятой судимости (справка)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сроков предоставления в СРО реестровых данных о КИ, их изменений.</a:t>
            </a: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кадастровым инженером кадастровой деятельности с соблюдением требований законодательства РФ, стандартов и правил Ассоциации</a:t>
            </a:r>
            <a:r>
              <a:rPr lang="ru-RU" sz="1600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более 25 % отказов или более 10 реестровых (кадастровых) ошибок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кадастровой деятельности в течение 3-х лет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усиленной ЭЦП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печати КИ с указанием СНИЛС 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у кадастрового инженера договора обязательного страхования гражданской ответственности кадастровых инженеров</a:t>
            </a:r>
            <a:r>
              <a:rPr lang="ru-RU" sz="1600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действующего договора страхования и соответствие его всем условиям статьи 29.2. Закона о кадастре (</a:t>
            </a:r>
            <a:r>
              <a:rPr lang="ru-RU" sz="16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у нас коллективный договор – и он у всех есть!)</a:t>
            </a: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</a:rPr>
              <a:t>4. </a:t>
            </a:r>
            <a:r>
              <a:rPr lang="ru-RU" sz="1600" b="1" u="sng" spc="-65" dirty="0">
                <a:ea typeface="Times New Roman" panose="02020603050405020304" pitchFamily="18" charset="0"/>
              </a:rPr>
              <a:t>Соответствие образования и прохождения повышении квалификации кадастрового инженера требованиям законодательства</a:t>
            </a:r>
            <a:r>
              <a:rPr lang="ru-RU" sz="1600" u="sng" spc="-65" dirty="0">
                <a:ea typeface="Times New Roman" panose="02020603050405020304" pitchFamily="18" charset="0"/>
              </a:rPr>
              <a:t>: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/>
              <a:t>Прохождение повышения квалификации один раз в 3 года (срок отсчитывается с 1 июля 2016г.)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/>
              <a:t>Наличие высшего образования по профильной специальности  или прохождение профессиональной переподготовки в области кадастра  (с 1 января 2020г.)</a:t>
            </a:r>
          </a:p>
        </p:txBody>
      </p:sp>
    </p:spTree>
    <p:extLst>
      <p:ext uri="{BB962C8B-B14F-4D97-AF65-F5344CB8AC3E}">
        <p14:creationId xmlns:p14="http://schemas.microsoft.com/office/powerpoint/2010/main" val="3006303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40771"/>
            <a:ext cx="8411776" cy="747629"/>
          </a:xfrm>
        </p:spPr>
        <p:txBody>
          <a:bodyPr>
            <a:normAutofit/>
          </a:bodyPr>
          <a:lstStyle/>
          <a:p>
            <a:pPr marL="1163638" indent="0" algn="ctr" defTabSz="808038">
              <a:spcBef>
                <a:spcPts val="0"/>
              </a:spcBef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Внеплановая проверка деятельности кадастровых инженеров</a:t>
            </a: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</p:txBody>
      </p:sp>
      <p:cxnSp>
        <p:nvCxnSpPr>
          <p:cNvPr id="17" name="Прямая со стрелкой 16"/>
          <p:cNvCxnSpPr>
            <a:cxnSpLocks/>
            <a:stCxn id="15" idx="3"/>
            <a:endCxn id="47" idx="1"/>
          </p:cNvCxnSpPr>
          <p:nvPr/>
        </p:nvCxnSpPr>
        <p:spPr>
          <a:xfrm>
            <a:off x="5290098" y="1860743"/>
            <a:ext cx="1519980" cy="8172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  <a:stCxn id="47" idx="2"/>
            <a:endCxn id="10" idx="0"/>
          </p:cNvCxnSpPr>
          <p:nvPr/>
        </p:nvCxnSpPr>
        <p:spPr>
          <a:xfrm flipH="1">
            <a:off x="4383432" y="3201187"/>
            <a:ext cx="3407705" cy="18028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cxnSpLocks/>
            <a:stCxn id="10" idx="3"/>
            <a:endCxn id="38" idx="1"/>
          </p:cNvCxnSpPr>
          <p:nvPr/>
        </p:nvCxnSpPr>
        <p:spPr>
          <a:xfrm>
            <a:off x="5312671" y="5614272"/>
            <a:ext cx="159418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 rot="19918483">
            <a:off x="4405075" y="3836051"/>
            <a:ext cx="2987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наличия нарушений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54193" y="5003989"/>
            <a:ext cx="1858478" cy="12205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Дисциплинарная комиссия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31620" y="1337575"/>
            <a:ext cx="1858478" cy="10463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комиссия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906858" y="5032432"/>
            <a:ext cx="1962118" cy="11636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применении мер дисциплинарного воздействия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228156" y="2277984"/>
            <a:ext cx="1828234" cy="10340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Исполнительная дирекция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810078" y="2154852"/>
            <a:ext cx="1962118" cy="10463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проведения внеплановой проверки</a:t>
            </a:r>
          </a:p>
        </p:txBody>
      </p:sp>
      <p:cxnSp>
        <p:nvCxnSpPr>
          <p:cNvPr id="35" name="Прямая со стрелкой 34"/>
          <p:cNvCxnSpPr>
            <a:cxnSpLocks/>
            <a:stCxn id="45" idx="3"/>
            <a:endCxn id="15" idx="1"/>
          </p:cNvCxnSpPr>
          <p:nvPr/>
        </p:nvCxnSpPr>
        <p:spPr>
          <a:xfrm flipV="1">
            <a:off x="2056390" y="1860743"/>
            <a:ext cx="1375230" cy="9342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Прямоугольник: скругленные углы 110"/>
          <p:cNvSpPr/>
          <p:nvPr/>
        </p:nvSpPr>
        <p:spPr>
          <a:xfrm>
            <a:off x="329048" y="3794031"/>
            <a:ext cx="2510947" cy="287532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отказа</a:t>
            </a:r>
          </a:p>
          <a:p>
            <a:pPr algn="ctr"/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принятии жалобы:</a:t>
            </a:r>
          </a:p>
          <a:p>
            <a:pPr algn="ctr"/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Жалоба на КИ - не члена нашей СРО или иное ненадлежащее лицо</a:t>
            </a: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жалобы не относится к кадастровым работам</a:t>
            </a: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жалобе не описано  содержание нарушений</a:t>
            </a: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Некорректное оформление жалобы (без подписи, обратного адреса и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cxnSp>
        <p:nvCxnSpPr>
          <p:cNvPr id="11" name="Прямая со стрелкой 10"/>
          <p:cNvCxnSpPr>
            <a:endCxn id="45" idx="0"/>
          </p:cNvCxnSpPr>
          <p:nvPr/>
        </p:nvCxnSpPr>
        <p:spPr>
          <a:xfrm>
            <a:off x="1142273" y="1803489"/>
            <a:ext cx="0" cy="4744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cxnSpLocks/>
          </p:cNvCxnSpPr>
          <p:nvPr/>
        </p:nvCxnSpPr>
        <p:spPr>
          <a:xfrm flipH="1">
            <a:off x="2360679" y="2327883"/>
            <a:ext cx="363185" cy="14661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70506" y="2524130"/>
            <a:ext cx="31040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Камеральная или выездная проверка,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приглашение КИ и (или) заявителя на заседание комиссии</a:t>
            </a:r>
          </a:p>
        </p:txBody>
      </p:sp>
      <p:sp>
        <p:nvSpPr>
          <p:cNvPr id="4" name="Овал 3"/>
          <p:cNvSpPr/>
          <p:nvPr/>
        </p:nvSpPr>
        <p:spPr>
          <a:xfrm>
            <a:off x="228156" y="769412"/>
            <a:ext cx="1828234" cy="100021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Жалоба, нарушение, выявленный факт</a:t>
            </a:r>
          </a:p>
        </p:txBody>
      </p:sp>
    </p:spTree>
    <p:extLst>
      <p:ext uri="{BB962C8B-B14F-4D97-AF65-F5344CB8AC3E}">
        <p14:creationId xmlns:p14="http://schemas.microsoft.com/office/powerpoint/2010/main" val="2455656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116632"/>
            <a:ext cx="8229600" cy="6332050"/>
          </a:xfrm>
        </p:spPr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4572ED-F401-4F38-9B6F-F9F6BE3FC8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16957" b="13450"/>
          <a:stretch/>
        </p:blipFill>
        <p:spPr>
          <a:xfrm>
            <a:off x="1187624" y="1556792"/>
            <a:ext cx="7272808" cy="4130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5011CDB-D9D8-4E8E-80E4-FAD3ED472F65}"/>
              </a:ext>
            </a:extLst>
          </p:cNvPr>
          <p:cNvSpPr txBox="1">
            <a:spLocks/>
          </p:cNvSpPr>
          <p:nvPr/>
        </p:nvSpPr>
        <p:spPr>
          <a:xfrm>
            <a:off x="539552" y="523069"/>
            <a:ext cx="8169604" cy="543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10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 специализированных органов СРО проходят с использованием средств телекоммуникации</a:t>
            </a:r>
            <a:br>
              <a:rPr lang="ru-RU" sz="3000" dirty="0"/>
            </a:b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497838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116632"/>
            <a:ext cx="8229600" cy="6332050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endParaRPr lang="ru-RU" sz="2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ru-RU" sz="2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работы СРО по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проведению плановых проверок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с января по октябрь 2017 года всего проведено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контрольных проверок, из них  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плановые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внеплановые</a:t>
            </a:r>
          </a:p>
          <a:p>
            <a:pPr marL="0" lvl="0" indent="45720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плановых проверок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кадастровых инженеров были выявлены нарушения (неоднократное нарушение обязательных условий членства в СРО) и применены меры дисциплинарного воздействия в виде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 из СРО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758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1016" y="476671"/>
            <a:ext cx="8229600" cy="5832649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работы СРО по рассмотрению 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 граждан и юридических лиц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sz="19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ru-RU" sz="19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с января по октябрь 2017 года было получено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жалоб на действия кадастровых инженеров, из них: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жалоб были отклонены ввиду отсутствия у СРО АКИ «Поволжье» полномочий по рассмотрению вопросов (требований), указанных в жалобах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жалобы, в отношении 35 кадастровых инженеров были приняты в работу и по ним были проведены внеплановые проверки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жалоб были приняты в работу и в данный момент проверочные мероприятия по ним не завершены.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данный период было получено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жалоб, в отношении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кадастровых инженеров из Кировской области.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ru-RU" sz="2000" b="1" dirty="0">
              <a:solidFill>
                <a:srgbClr val="C00000"/>
              </a:solidFill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744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3204" y="551745"/>
            <a:ext cx="8229600" cy="6332050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работы СРО по рассмотрению 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 граждан и юридических лиц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Контрольной комиссией СРО были проведены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внеплановые проверки деятельности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кадастровых инженеров.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в отношении 23 кадастровых инженеров нарушений выявлено не было. В отношении 12 кадастровых инженеров выявлены нарушения действующего законодательства в области кадастра.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 в отношении 12 кадастровых инженеров были рассмотрены на заседаниях Дисциплинарной комиссии СРО.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ним были применены меры дисциплинарного воздействия: предупреждение (8 КИ), предписание об устранении нарушения (1 КИ)  и исключение из СРО (3 КИ). 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Лишь одному из восьми кадастровых инженеров Кировской области, рассмотренных специализированными органами СРО, была вынесена мера дисциплинарного воздействия -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предупреждение.</a:t>
            </a:r>
          </a:p>
          <a:p>
            <a:pPr marL="0" lvl="0" indent="45720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629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882">
              <a:srgbClr val="CBDAEC"/>
            </a:gs>
            <a:gs pos="56765">
              <a:srgbClr val="CBDAEC"/>
            </a:gs>
            <a:gs pos="95000">
              <a:srgbClr val="CBDAEC"/>
            </a:gs>
            <a:gs pos="56062">
              <a:srgbClr val="CCDAEC"/>
            </a:gs>
            <a:gs pos="55125">
              <a:srgbClr val="CDDBED"/>
            </a:gs>
            <a:gs pos="53250">
              <a:srgbClr val="D0DDEE"/>
            </a:gs>
            <a:gs pos="62000">
              <a:srgbClr val="D5E1F0"/>
            </a:gs>
            <a:gs pos="42000">
              <a:srgbClr val="E0E9F4"/>
            </a:gs>
            <a:gs pos="27000">
              <a:schemeClr val="accent1">
                <a:lumMod val="5000"/>
                <a:lumOff val="95000"/>
              </a:schemeClr>
            </a:gs>
            <a:gs pos="82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600" b="1" dirty="0">
                <a:solidFill>
                  <a:srgbClr val="FF0000"/>
                </a:solidFill>
                <a:cs typeface="Times New Roman" pitchFamily="18" charset="0"/>
              </a:rPr>
              <a:t>Основания  для  исключения  КИ  из  СРО: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836712"/>
            <a:ext cx="8928992" cy="5289451"/>
          </a:xfrm>
        </p:spPr>
        <p:txBody>
          <a:bodyPr>
            <a:normAutofit fontScale="25000" lnSpcReduction="20000"/>
          </a:bodyPr>
          <a:lstStyle/>
          <a:p>
            <a:pPr marL="442913" indent="185738" algn="just" defTabSz="896938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неосуществление кадастровой деятельности в течение 3 лет;</a:t>
            </a:r>
          </a:p>
          <a:p>
            <a:pPr marL="442913" indent="185738" algn="just" defTabSz="896938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принятие в течение года решений об отказе в осуществлении кадастрового учета по установленным в законе основаниям,  суммарное количество которых составляет 25 и более % от общего количества решений;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принятие за последние 3 года деятельности КИ 10 и более решений о необходимости устранения кадастровых ошибок, допущенных КИ;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непредставление в орган кадастрового учета актов согласования границ;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нарушение обязательных условий членства в СРО (в том числе – несоответствие образования с 1.01.2020г.);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FF0000"/>
                </a:solidFill>
                <a:cs typeface="Times New Roman" pitchFamily="18" charset="0"/>
              </a:rPr>
              <a:t>представление подложных документов в СРО;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FF0000"/>
                </a:solidFill>
                <a:cs typeface="Times New Roman" pitchFamily="18" charset="0"/>
              </a:rPr>
              <a:t>признание КИ недееспособным или ограниченно дееспособным на основании решения суда;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00B050"/>
                </a:solidFill>
                <a:cs typeface="Times New Roman" pitchFamily="18" charset="0"/>
              </a:rPr>
              <a:t>нарушение КИ установленного срока уплаты членских взносов, более чем на 3 месяца. 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0070C0"/>
                </a:solidFill>
                <a:cs typeface="Times New Roman" pitchFamily="18" charset="0"/>
              </a:rPr>
              <a:t>заявления о выходе из СРО;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6800" dirty="0">
                <a:cs typeface="Times New Roman" pitchFamily="18" charset="0"/>
              </a:rPr>
              <a:t>    ▬ исключение на 2 года;      </a:t>
            </a:r>
            <a:r>
              <a:rPr lang="ru-RU" sz="6800" dirty="0">
                <a:solidFill>
                  <a:srgbClr val="FF0000"/>
                </a:solidFill>
                <a:cs typeface="Times New Roman" pitchFamily="18" charset="0"/>
              </a:rPr>
              <a:t>▬</a:t>
            </a:r>
            <a:r>
              <a:rPr lang="ru-RU" sz="6800" dirty="0">
                <a:cs typeface="Times New Roman" pitchFamily="18" charset="0"/>
              </a:rPr>
              <a:t> исключение бессрочное;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6800" dirty="0">
                <a:solidFill>
                  <a:srgbClr val="00B050"/>
                </a:solidFill>
                <a:cs typeface="Times New Roman" pitchFamily="18" charset="0"/>
              </a:rPr>
              <a:t> ▬ </a:t>
            </a:r>
            <a:r>
              <a:rPr lang="ru-RU" sz="6800" dirty="0">
                <a:cs typeface="Times New Roman" pitchFamily="18" charset="0"/>
              </a:rPr>
              <a:t>исключение на 6 месяцев;</a:t>
            </a:r>
            <a:r>
              <a:rPr lang="ru-RU" sz="6800" dirty="0">
                <a:solidFill>
                  <a:schemeClr val="accent1"/>
                </a:solidFill>
                <a:cs typeface="Times New Roman" pitchFamily="18" charset="0"/>
              </a:rPr>
              <a:t>    ▬</a:t>
            </a:r>
            <a:r>
              <a:rPr lang="ru-RU" sz="6800" dirty="0">
                <a:cs typeface="Times New Roman" pitchFamily="18" charset="0"/>
              </a:rPr>
              <a:t> срок не установлен.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62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9" y="1052736"/>
            <a:ext cx="8229600" cy="634082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и повышение квалификация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403C3F-251E-4248-A967-774DE18D3539}"/>
              </a:ext>
            </a:extLst>
          </p:cNvPr>
          <p:cNvSpPr/>
          <p:nvPr/>
        </p:nvSpPr>
        <p:spPr>
          <a:xfrm>
            <a:off x="633505" y="2348880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действующему законодательству, все кадастровые инженеры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срок до 1 января 2020 года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высшее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в соответствие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Приказом Минэкономразвития РФ № 413 от 29 июня 2016 года «Об утверждении перечня специальностей и направлений подготовки высшего образования, необходимых для осуществления кадастровой деятельности».</a:t>
            </a:r>
          </a:p>
        </p:txBody>
      </p:sp>
    </p:spTree>
    <p:extLst>
      <p:ext uri="{BB962C8B-B14F-4D97-AF65-F5344CB8AC3E}">
        <p14:creationId xmlns:p14="http://schemas.microsoft.com/office/powerpoint/2010/main" val="4075205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indent="342265">
              <a:spcAft>
                <a:spcPts val="0"/>
              </a:spcAft>
            </a:pPr>
            <a:b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МЭР РФ «Об утверждении перечня специальностей и направлений подготовки высшего образования, необходимых для осуществления кадастровой деятельности»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85697"/>
              </p:ext>
            </p:extLst>
          </p:nvPr>
        </p:nvGraphicFramePr>
        <p:xfrm>
          <a:off x="683568" y="1484786"/>
          <a:ext cx="7920880" cy="47422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351">
                  <a:extLst>
                    <a:ext uri="{9D8B030D-6E8A-4147-A177-3AD203B41FA5}">
                      <a16:colId xmlns:a16="http://schemas.microsoft.com/office/drawing/2014/main" val="3699719851"/>
                    </a:ext>
                  </a:extLst>
                </a:gridCol>
                <a:gridCol w="3285415">
                  <a:extLst>
                    <a:ext uri="{9D8B030D-6E8A-4147-A177-3AD203B41FA5}">
                      <a16:colId xmlns:a16="http://schemas.microsoft.com/office/drawing/2014/main" val="3228399023"/>
                    </a:ext>
                  </a:extLst>
                </a:gridCol>
                <a:gridCol w="4031114">
                  <a:extLst>
                    <a:ext uri="{9D8B030D-6E8A-4147-A177-3AD203B41FA5}">
                      <a16:colId xmlns:a16="http://schemas.microsoft.com/office/drawing/2014/main" val="960878399"/>
                    </a:ext>
                  </a:extLst>
                </a:gridCol>
              </a:tblGrid>
              <a:tr h="1152126">
                <a:tc gridSpan="3">
                  <a:txBody>
                    <a:bodyPr/>
                    <a:lstStyle/>
                    <a:p>
                      <a:pPr marL="457200" indent="-228600"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indent="-228600"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1.Направления подготовки высшего образования – бакалавриата,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необходимых для осуществления кадастровой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203299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Коды направлений подготовки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Наименования направлений подготовки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50679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05.03.03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Картография и геоинформатика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072237"/>
                  </a:ext>
                </a:extLst>
              </a:tr>
              <a:tr h="482009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07.03.04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Градостроительство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236698"/>
                  </a:ext>
                </a:extLst>
              </a:tr>
              <a:tr h="454095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08.03.01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450654"/>
                  </a:ext>
                </a:extLst>
              </a:tr>
              <a:tr h="509923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21.03.02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Землеустройство и кадастры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746801"/>
                  </a:ext>
                </a:extLst>
              </a:tr>
              <a:tr h="4878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21.03.03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Геодезия и дистанционное зондирование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53526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35.03.01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Лесное дело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808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108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indent="342265">
              <a:spcAft>
                <a:spcPts val="0"/>
              </a:spcAft>
            </a:pPr>
            <a:b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МЭР РФ «Об утверждении перечня специальностей и направлений подготовки высшего образования, необходимых для осуществления кадастровой деятельности»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370121"/>
              </p:ext>
            </p:extLst>
          </p:nvPr>
        </p:nvGraphicFramePr>
        <p:xfrm>
          <a:off x="755576" y="1628801"/>
          <a:ext cx="7632847" cy="44978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3386">
                  <a:extLst>
                    <a:ext uri="{9D8B030D-6E8A-4147-A177-3AD203B41FA5}">
                      <a16:colId xmlns:a16="http://schemas.microsoft.com/office/drawing/2014/main" val="927158050"/>
                    </a:ext>
                  </a:extLst>
                </a:gridCol>
                <a:gridCol w="2965004">
                  <a:extLst>
                    <a:ext uri="{9D8B030D-6E8A-4147-A177-3AD203B41FA5}">
                      <a16:colId xmlns:a16="http://schemas.microsoft.com/office/drawing/2014/main" val="1347149689"/>
                    </a:ext>
                  </a:extLst>
                </a:gridCol>
                <a:gridCol w="4104457">
                  <a:extLst>
                    <a:ext uri="{9D8B030D-6E8A-4147-A177-3AD203B41FA5}">
                      <a16:colId xmlns:a16="http://schemas.microsoft.com/office/drawing/2014/main" val="3585558960"/>
                    </a:ext>
                  </a:extLst>
                </a:gridCol>
              </a:tblGrid>
              <a:tr h="1152127">
                <a:tc gridSpan="3"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  Направления подготовки высшего образования – магистратуры,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необходимых для осуществления кадастровой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205635"/>
                  </a:ext>
                </a:extLst>
              </a:tr>
              <a:tr h="52614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05.04.03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Картография и геоинформатика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771788"/>
                  </a:ext>
                </a:extLst>
              </a:tr>
              <a:tr h="52614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07.04.04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Градостроительство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486265"/>
                  </a:ext>
                </a:extLst>
              </a:tr>
              <a:tr h="52614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08.04.01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256565"/>
                  </a:ext>
                </a:extLst>
              </a:tr>
              <a:tr h="52614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21.04.02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Землеустройство и кадастры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308868"/>
                  </a:ext>
                </a:extLst>
              </a:tr>
              <a:tr h="68400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21.04.03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Геодезия и дистанционное зондирование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933480"/>
                  </a:ext>
                </a:extLst>
              </a:tr>
              <a:tr h="557177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35.04.01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Лесное дело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154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120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indent="342265">
              <a:spcAft>
                <a:spcPts val="0"/>
              </a:spcAft>
            </a:pPr>
            <a:b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МЭР РФ «Об утверждении перечня специальностей и направлений подготовки высшего образования, необходимых для осуществления кадастровой деятельности»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826300"/>
              </p:ext>
            </p:extLst>
          </p:nvPr>
        </p:nvGraphicFramePr>
        <p:xfrm>
          <a:off x="683568" y="1600888"/>
          <a:ext cx="7848872" cy="4436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9332">
                  <a:extLst>
                    <a:ext uri="{9D8B030D-6E8A-4147-A177-3AD203B41FA5}">
                      <a16:colId xmlns:a16="http://schemas.microsoft.com/office/drawing/2014/main" val="4165821485"/>
                    </a:ext>
                  </a:extLst>
                </a:gridCol>
                <a:gridCol w="3284596">
                  <a:extLst>
                    <a:ext uri="{9D8B030D-6E8A-4147-A177-3AD203B41FA5}">
                      <a16:colId xmlns:a16="http://schemas.microsoft.com/office/drawing/2014/main" val="779729022"/>
                    </a:ext>
                  </a:extLst>
                </a:gridCol>
                <a:gridCol w="3984944">
                  <a:extLst>
                    <a:ext uri="{9D8B030D-6E8A-4147-A177-3AD203B41FA5}">
                      <a16:colId xmlns:a16="http://schemas.microsoft.com/office/drawing/2014/main" val="784317510"/>
                    </a:ext>
                  </a:extLst>
                </a:gridCol>
              </a:tblGrid>
              <a:tr h="675984">
                <a:tc gridSpan="3"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 Специальности высшего образования –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специалитета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необходимых для осуществления кадастровой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45378"/>
                  </a:ext>
                </a:extLst>
              </a:tr>
              <a:tr h="61025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08.05.01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уникальных зданий </a:t>
                      </a:r>
                      <a:b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‎и сооружений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9342718"/>
                  </a:ext>
                </a:extLst>
              </a:tr>
              <a:tr h="901912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08.05.02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Строительство, эксплуатация, восстановление и техническое прикрытие автомобильных дорог, мостов и тоннелей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17108"/>
                  </a:ext>
                </a:extLst>
              </a:tr>
              <a:tr h="30512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21.05.01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Прикладная геодезия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742957"/>
                  </a:ext>
                </a:extLst>
              </a:tr>
              <a:tr h="30512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21.05.02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Прикладная геология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0672025"/>
                  </a:ext>
                </a:extLst>
              </a:tr>
              <a:tr h="30512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21.05.04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Горное дело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021967"/>
                  </a:ext>
                </a:extLst>
              </a:tr>
              <a:tr h="61025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21.05.05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Физические процессы горного или нефтегазового производства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34006"/>
                  </a:ext>
                </a:extLst>
              </a:tr>
              <a:tr h="722225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23.05.06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железных дорог, мостов и транспортных тоннелей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360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737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понять, подходит ли мое образование?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1580" y="2060848"/>
            <a:ext cx="7560840" cy="503569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       </a:t>
            </a:r>
            <a:r>
              <a:rPr lang="ru-RU" sz="2400" dirty="0"/>
              <a:t>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 Министерства образования и науки РФ №АК-1666/05 от 24.06.2014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"Об установлении соответствий при утверждении перечней профессий, специальностей и направлений подготовки указанным в предыдущих перечнях профессий, специальностей и направлений подготовки", дан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"единый переходник" старых и новых специальностей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Ссылка на документ - на нашем сайте.</a:t>
            </a:r>
          </a:p>
        </p:txBody>
      </p:sp>
    </p:spTree>
    <p:extLst>
      <p:ext uri="{BB962C8B-B14F-4D97-AF65-F5344CB8AC3E}">
        <p14:creationId xmlns:p14="http://schemas.microsoft.com/office/powerpoint/2010/main" val="4095247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понять, подходит ли мое образование?</a:t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(пример)</a:t>
            </a:r>
          </a:p>
        </p:txBody>
      </p:sp>
      <p:pic>
        <p:nvPicPr>
          <p:cNvPr id="5" name="Объект 5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6102"/>
          <a:stretch/>
        </p:blipFill>
        <p:spPr>
          <a:xfrm>
            <a:off x="179512" y="2564904"/>
            <a:ext cx="3312368" cy="2079349"/>
          </a:xfrm>
          <a:prstGeom prst="rect">
            <a:avLst/>
          </a:prstGeom>
          <a:effectLst>
            <a:reflection stA="13000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2540"/>
          </a:sp3d>
        </p:spPr>
      </p:pic>
      <p:pic>
        <p:nvPicPr>
          <p:cNvPr id="6" name="Объект 3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" t="17073" b="12496"/>
          <a:stretch/>
        </p:blipFill>
        <p:spPr>
          <a:xfrm>
            <a:off x="4427984" y="2564904"/>
            <a:ext cx="4615238" cy="2079349"/>
          </a:xfrm>
          <a:effectLst>
            <a:reflection stA="11000"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2540"/>
          </a:sp3d>
        </p:spPr>
      </p:pic>
      <p:sp>
        <p:nvSpPr>
          <p:cNvPr id="7" name="Стрелка вправо 6"/>
          <p:cNvSpPr/>
          <p:nvPr/>
        </p:nvSpPr>
        <p:spPr>
          <a:xfrm>
            <a:off x="3698163" y="3356492"/>
            <a:ext cx="574825" cy="2480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31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9" y="620688"/>
            <a:ext cx="8229600" cy="634082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и повышение квалификация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403C3F-251E-4248-A967-774DE18D3539}"/>
              </a:ext>
            </a:extLst>
          </p:cNvPr>
          <p:cNvSpPr/>
          <p:nvPr/>
        </p:nvSpPr>
        <p:spPr>
          <a:xfrm>
            <a:off x="539552" y="1556792"/>
            <a:ext cx="799288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приведения образования в соответствие, необходимо пройти программу профессиональной переподготовки объемом 600 часов, соответствующую Приказу МЭР РФ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541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24 августа 2016 года "Об утверждении типовых дополнительных профессиональных программ в области кадастровой деятельности". Это легко организовать, если в Вашем субъекте РФ имеется ВУЗ, который бы обучал Вас по данному направлению. Однако,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Кировской области такого ВУЗа нет!</a:t>
            </a:r>
          </a:p>
          <a:p>
            <a:pPr indent="45720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Подобных ВУЗов на территории РФ немало. На нашем сайте есть таблица ВУЗов, предлагающих указанное обучение. Однако вы ищите оптимальный ВУЗ по известным параметрам: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цена и минимальный отрыв от работы при обучении.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вам ФГБОУ ВО «Чувашский государственный университет имени И.Н. Ульянова», г. Чебоксары.</a:t>
            </a:r>
          </a:p>
          <a:p>
            <a:pPr indent="457200"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50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>
            <a:extLst>
              <a:ext uri="{FF2B5EF4-FFF2-40B4-BE49-F238E27FC236}">
                <a16:creationId xmlns:a16="http://schemas.microsoft.com/office/drawing/2014/main" id="{60CBE0CB-9E92-46A9-8E30-487646016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333375"/>
            <a:ext cx="115093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">
            <a:extLst>
              <a:ext uri="{FF2B5EF4-FFF2-40B4-BE49-F238E27FC236}">
                <a16:creationId xmlns:a16="http://schemas.microsoft.com/office/drawing/2014/main" id="{0850DEAB-B891-49E4-944F-49C164286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33375"/>
            <a:ext cx="8064500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ru-RU" alt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r>
              <a:rPr lang="ru-RU" alt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ФГБОУ ВО «Чувашский государственный университет имени И.Н. Ульянова»</a:t>
            </a:r>
          </a:p>
          <a:p>
            <a:pPr algn="ctr" eaLnBrk="1" hangingPunct="1"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ru-RU" alt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Кафедра физической географии и геоморфологии</a:t>
            </a:r>
          </a:p>
        </p:txBody>
      </p:sp>
      <p:sp>
        <p:nvSpPr>
          <p:cNvPr id="5124" name="Text Box 5">
            <a:extLst>
              <a:ext uri="{FF2B5EF4-FFF2-40B4-BE49-F238E27FC236}">
                <a16:creationId xmlns:a16="http://schemas.microsoft.com/office/drawing/2014/main" id="{667709D3-581E-4B8C-9A09-BB07030C8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205038"/>
            <a:ext cx="8424862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>
              <a:buFont typeface="Wingdings 2" panose="05020102010507070707" pitchFamily="18" charset="2"/>
              <a:buNone/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</a:rPr>
              <a:t>ПРОФЕССИОНАЛЬНАЯ ПЕРЕПОДГОТОВКА </a:t>
            </a: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</a:rPr>
              <a:t>«КАДАСТРОВАЯ ДЕЯТЕЛЬНОСТЬ» </a:t>
            </a: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5128" name="Picture 7" descr="http://www.uc-ba.ru/upload/iblock/133/1332056c991d0869468b0c4d373199ea.jpg">
            <a:extLst>
              <a:ext uri="{FF2B5EF4-FFF2-40B4-BE49-F238E27FC236}">
                <a16:creationId xmlns:a16="http://schemas.microsoft.com/office/drawing/2014/main" id="{42A35840-6260-4782-A942-5F6C29D90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30"/>
          <a:stretch>
            <a:fillRect/>
          </a:stretch>
        </p:blipFill>
        <p:spPr bwMode="auto">
          <a:xfrm>
            <a:off x="275657" y="3717032"/>
            <a:ext cx="2048691" cy="304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5578CA3-8B7E-4AB6-B42B-D9EC7EBB9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348" y="3717032"/>
            <a:ext cx="2161650" cy="30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97C3F28B-EED7-4099-B5EC-2A6351051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998" y="3725988"/>
            <a:ext cx="2111584" cy="302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A94659-39A2-4573-A092-4CB1DD6A5D39}"/>
              </a:ext>
            </a:extLst>
          </p:cNvPr>
          <p:cNvSpPr/>
          <p:nvPr/>
        </p:nvSpPr>
        <p:spPr>
          <a:xfrm>
            <a:off x="6338199" y="4181856"/>
            <a:ext cx="2664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>
                <a:solidFill>
                  <a:srgbClr val="002060"/>
                </a:solidFill>
                <a:latin typeface="+mj-lt"/>
              </a:rPr>
              <a:t>Лицензия  № </a:t>
            </a:r>
            <a:r>
              <a:rPr lang="ru-RU" altLang="ru-RU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1926 </a:t>
            </a:r>
          </a:p>
          <a:p>
            <a:pPr algn="ctr">
              <a:defRPr/>
            </a:pPr>
            <a:r>
              <a:rPr lang="ru-RU" altLang="ru-RU" b="1" dirty="0">
                <a:solidFill>
                  <a:srgbClr val="002060"/>
                </a:solidFill>
                <a:latin typeface="+mj-lt"/>
              </a:rPr>
              <a:t>от </a:t>
            </a:r>
            <a:r>
              <a:rPr lang="ru-RU" altLang="ru-RU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04.10.2011 г.</a:t>
            </a:r>
            <a:endParaRPr lang="ru-RU" altLang="ru-RU" dirty="0">
              <a:solidFill>
                <a:srgbClr val="02303E"/>
              </a:solidFill>
              <a:latin typeface="+mj-lt"/>
            </a:endParaRPr>
          </a:p>
          <a:p>
            <a:pPr algn="ctr">
              <a:defRPr/>
            </a:pPr>
            <a:r>
              <a:rPr lang="ru-RU" altLang="ru-RU" b="1" dirty="0">
                <a:solidFill>
                  <a:srgbClr val="002060"/>
                </a:solidFill>
                <a:latin typeface="+mj-lt"/>
              </a:rPr>
              <a:t>В 2013 г. </a:t>
            </a:r>
            <a:r>
              <a:rPr lang="ru-RU" altLang="ru-RU" dirty="0">
                <a:solidFill>
                  <a:srgbClr val="002060"/>
                </a:solidFill>
                <a:latin typeface="+mj-lt"/>
              </a:rPr>
              <a:t>пройдена </a:t>
            </a:r>
            <a:r>
              <a:rPr lang="ru-RU" altLang="ru-RU" b="1" dirty="0">
                <a:solidFill>
                  <a:srgbClr val="002060"/>
                </a:solidFill>
                <a:latin typeface="+mj-lt"/>
              </a:rPr>
              <a:t>аккредитация</a:t>
            </a:r>
            <a:r>
              <a:rPr lang="ru-RU" altLang="ru-RU" dirty="0">
                <a:solidFill>
                  <a:srgbClr val="002060"/>
                </a:solidFill>
                <a:latin typeface="+mj-lt"/>
              </a:rPr>
              <a:t> по направлению подготовки </a:t>
            </a:r>
            <a:r>
              <a:rPr lang="ru-RU" altLang="ru-RU" b="1" dirty="0">
                <a:solidFill>
                  <a:srgbClr val="002060"/>
                </a:solidFill>
                <a:latin typeface="+mj-lt"/>
              </a:rPr>
              <a:t>21.03.02 «Землеустройство </a:t>
            </a:r>
          </a:p>
          <a:p>
            <a:pPr algn="ctr">
              <a:defRPr/>
            </a:pPr>
            <a:r>
              <a:rPr lang="ru-RU" altLang="ru-RU" b="1" dirty="0">
                <a:solidFill>
                  <a:srgbClr val="002060"/>
                </a:solidFill>
                <a:latin typeface="+mj-lt"/>
              </a:rPr>
              <a:t>и кадастры</a:t>
            </a:r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86476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7DC52E2-B150-4B1E-A26B-FBEF73AC4D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11561" y="260647"/>
            <a:ext cx="7776864" cy="6120681"/>
          </a:xfrm>
        </p:spPr>
        <p:txBody>
          <a:bodyPr>
            <a:normAutofit lnSpcReduction="10000"/>
          </a:bodyPr>
          <a:lstStyle/>
          <a:p>
            <a:pPr marL="0" indent="266700" algn="ctr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2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266700" algn="ctr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Профессиональная переподготовка </a:t>
            </a:r>
          </a:p>
          <a:p>
            <a:pPr marL="0" indent="266700" algn="ctr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по программе ««Землеустройство и кадастры»</a:t>
            </a:r>
          </a:p>
          <a:p>
            <a:pPr marL="0" indent="266700" algn="ctr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000" dirty="0">
              <a:latin typeface="Times New Roman" panose="02020603050405020304" pitchFamily="18" charset="0"/>
            </a:endParaRP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200" b="1" dirty="0">
                <a:latin typeface="Times New Roman" panose="02020603050405020304" pitchFamily="18" charset="0"/>
              </a:rPr>
              <a:t>Форма обучения: </a:t>
            </a:r>
            <a:r>
              <a:rPr lang="ru-RU" altLang="ru-RU" sz="2200" dirty="0">
                <a:latin typeface="Times New Roman" panose="02020603050405020304" pitchFamily="18" charset="0"/>
              </a:rPr>
              <a:t>дистанционная или очно-заочная (по субботам).</a:t>
            </a: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200" dirty="0">
              <a:latin typeface="Times New Roman" panose="02020603050405020304" pitchFamily="18" charset="0"/>
            </a:endParaRP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200" b="1" dirty="0">
                <a:latin typeface="Times New Roman" panose="02020603050405020304" pitchFamily="18" charset="0"/>
              </a:rPr>
              <a:t>Выдаваемый документ: д</a:t>
            </a:r>
            <a:r>
              <a:rPr lang="ru-RU" altLang="ru-RU" sz="2200" dirty="0">
                <a:latin typeface="Times New Roman" panose="02020603050405020304" pitchFamily="18" charset="0"/>
              </a:rPr>
              <a:t>иплом государственного образца. </a:t>
            </a: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200" dirty="0">
              <a:latin typeface="Times New Roman" panose="02020603050405020304" pitchFamily="18" charset="0"/>
            </a:endParaRP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200" b="1" dirty="0">
                <a:latin typeface="Times New Roman" panose="02020603050405020304" pitchFamily="18" charset="0"/>
              </a:rPr>
              <a:t>Продолжительность обучения: </a:t>
            </a:r>
            <a:r>
              <a:rPr lang="ru-RU" altLang="ru-RU" sz="2200" dirty="0">
                <a:latin typeface="Times New Roman" panose="02020603050405020304" pitchFamily="18" charset="0"/>
              </a:rPr>
              <a:t>5 месяцев или 600 часов.</a:t>
            </a: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200" dirty="0">
              <a:latin typeface="Times New Roman" panose="02020603050405020304" pitchFamily="18" charset="0"/>
            </a:endParaRP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200" b="1" dirty="0">
                <a:latin typeface="Times New Roman" panose="02020603050405020304" pitchFamily="18" charset="0"/>
              </a:rPr>
              <a:t>Стоимость обучения: </a:t>
            </a:r>
            <a:r>
              <a:rPr lang="ru-RU" altLang="ru-RU" sz="2200" dirty="0">
                <a:latin typeface="Times New Roman" panose="02020603050405020304" pitchFamily="18" charset="0"/>
              </a:rPr>
              <a:t>20 тыс. руб. </a:t>
            </a: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200" dirty="0">
              <a:latin typeface="Times New Roman" panose="02020603050405020304" pitchFamily="18" charset="0"/>
            </a:endParaRP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200" b="1" dirty="0">
                <a:latin typeface="Times New Roman" panose="02020603050405020304" pitchFamily="18" charset="0"/>
              </a:rPr>
              <a:t>Скидка для членов СРО АКИ «Поволжье»  </a:t>
            </a:r>
            <a:r>
              <a:rPr lang="ru-RU" altLang="ru-RU" sz="2200" dirty="0">
                <a:latin typeface="Times New Roman" panose="02020603050405020304" pitchFamily="18" charset="0"/>
              </a:rPr>
              <a:t>- 20 % (16 тыс. </a:t>
            </a:r>
            <a:r>
              <a:rPr lang="ru-RU" altLang="ru-RU" sz="2200" dirty="0" err="1">
                <a:latin typeface="Times New Roman" panose="02020603050405020304" pitchFamily="18" charset="0"/>
              </a:rPr>
              <a:t>руб</a:t>
            </a:r>
            <a:r>
              <a:rPr lang="ru-RU" altLang="ru-RU" sz="2200" dirty="0">
                <a:latin typeface="Times New Roman" panose="02020603050405020304" pitchFamily="18" charset="0"/>
              </a:rPr>
              <a:t>). </a:t>
            </a: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200" dirty="0">
              <a:latin typeface="Times New Roman" panose="02020603050405020304" pitchFamily="18" charset="0"/>
            </a:endParaRP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200" dirty="0">
                <a:latin typeface="Times New Roman" panose="02020603050405020304" pitchFamily="18" charset="0"/>
              </a:rPr>
              <a:t>Более полная информация на сайте ЧГУ: </a:t>
            </a:r>
            <a:r>
              <a:rPr lang="ru-RU" altLang="ru-RU" sz="2200" dirty="0">
                <a:latin typeface="Times New Roman" panose="02020603050405020304" pitchFamily="18" charset="0"/>
                <a:hlinkClick r:id="rId3"/>
              </a:rPr>
              <a:t>www.chuvsu.ru</a:t>
            </a:r>
            <a:endParaRPr lang="ru-RU" altLang="ru-RU" sz="2200" dirty="0">
              <a:latin typeface="Times New Roman" panose="02020603050405020304" pitchFamily="18" charset="0"/>
            </a:endParaRPr>
          </a:p>
          <a:p>
            <a:pPr marL="0" indent="266700" algn="just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017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77" name="Group 85">
            <a:extLst>
              <a:ext uri="{FF2B5EF4-FFF2-40B4-BE49-F238E27FC236}">
                <a16:creationId xmlns:a16="http://schemas.microsoft.com/office/drawing/2014/main" id="{196D3C1D-0285-4A3E-9B2B-C083B42759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7950" y="115888"/>
          <a:ext cx="6335713" cy="5043482"/>
        </p:xfrm>
        <a:graphic>
          <a:graphicData uri="http://schemas.openxmlformats.org/drawingml/2006/table">
            <a:tbl>
              <a:tblPr/>
              <a:tblGrid>
                <a:gridCol w="503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4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9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 п/п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Наименование дисциплин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Общая трудоемкость (600 час)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Классификация объектов недвижимости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Правовые основы кадастровой деятельности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108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Саморегулирование кадастровой деятельности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Геодезия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90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Фотограмметрия и дистанционное зондирование Земли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Картография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9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Кадастровые работы в отношении недвижимого имущества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126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Территориальное планирование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Землеустройство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54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Государственное регулирование рынка недвижимости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Государственный мониторинг земель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49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Государственный кадастровый учет и государственная регистрация прав на недвижимое имущество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66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13.</a:t>
                      </a: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Итоговая аттестация 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0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4" marR="91434"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Итого: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onstantia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marL="91434" marR="91434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8260" name="Text Box 68">
            <a:extLst>
              <a:ext uri="{FF2B5EF4-FFF2-40B4-BE49-F238E27FC236}">
                <a16:creationId xmlns:a16="http://schemas.microsoft.com/office/drawing/2014/main" id="{2DE9D0AD-9F2E-4069-9DBF-0CB6D4438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4275" y="260350"/>
            <a:ext cx="287972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Учебный план включает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следующий 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перечень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дисциплин:</a:t>
            </a:r>
          </a:p>
        </p:txBody>
      </p:sp>
      <p:pic>
        <p:nvPicPr>
          <p:cNvPr id="8261" name="Picture 12" descr="IMG_0079">
            <a:extLst>
              <a:ext uri="{FF2B5EF4-FFF2-40B4-BE49-F238E27FC236}">
                <a16:creationId xmlns:a16="http://schemas.microsoft.com/office/drawing/2014/main" id="{44000F37-252C-4AEC-8B32-5ACD002EA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9"/>
          <a:stretch>
            <a:fillRect/>
          </a:stretch>
        </p:blipFill>
        <p:spPr bwMode="auto">
          <a:xfrm>
            <a:off x="5435600" y="5300663"/>
            <a:ext cx="3708400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62" name="Picture 80" descr="IMG_0087">
            <a:extLst>
              <a:ext uri="{FF2B5EF4-FFF2-40B4-BE49-F238E27FC236}">
                <a16:creationId xmlns:a16="http://schemas.microsoft.com/office/drawing/2014/main" id="{80FB2183-ED9F-4BCF-B30A-5DD320F63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"/>
          <a:stretch>
            <a:fillRect/>
          </a:stretch>
        </p:blipFill>
        <p:spPr bwMode="auto">
          <a:xfrm>
            <a:off x="3492500" y="5300663"/>
            <a:ext cx="2447925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63" name="Picture 81" descr="IMG_0022">
            <a:extLst>
              <a:ext uri="{FF2B5EF4-FFF2-40B4-BE49-F238E27FC236}">
                <a16:creationId xmlns:a16="http://schemas.microsoft.com/office/drawing/2014/main" id="{C4F6E28C-4966-4FA7-BB35-85BEAC097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34160" b="14679"/>
          <a:stretch>
            <a:fillRect/>
          </a:stretch>
        </p:blipFill>
        <p:spPr bwMode="auto">
          <a:xfrm>
            <a:off x="0" y="5300663"/>
            <a:ext cx="3635375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64" name="Picture 86">
            <a:extLst>
              <a:ext uri="{FF2B5EF4-FFF2-40B4-BE49-F238E27FC236}">
                <a16:creationId xmlns:a16="http://schemas.microsoft.com/office/drawing/2014/main" id="{8AD18D09-87C2-4CB1-8A44-059C516A6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284538"/>
            <a:ext cx="2627312" cy="197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479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69C6239B-A386-4F6D-855E-CBF3EA7A0F5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51520" y="332656"/>
            <a:ext cx="8642350" cy="6669088"/>
          </a:xfrm>
        </p:spPr>
        <p:txBody>
          <a:bodyPr>
            <a:normAutofit/>
          </a:bodyPr>
          <a:lstStyle/>
          <a:p>
            <a:pPr algn="ctr">
              <a:buFont typeface="Wingdings 2" panose="05020102010507070707" pitchFamily="18" charset="2"/>
              <a:buNone/>
            </a:pP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Контакты,  для желающих пройти обучение на курсах профессиональной переподготовки</a:t>
            </a:r>
          </a:p>
          <a:p>
            <a:pPr algn="ctr">
              <a:buFont typeface="Wingdings 2" panose="05020102010507070707" pitchFamily="18" charset="2"/>
              <a:buNone/>
            </a:pPr>
            <a:endParaRPr lang="ru-RU" altLang="ru-RU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>
              <a:buFont typeface="Wingdings 2" panose="05020102010507070707" pitchFamily="18" charset="2"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   Контактная информация:</a:t>
            </a:r>
          </a:p>
          <a:p>
            <a:pPr algn="just">
              <a:buFont typeface="Wingdings 2" panose="05020102010507070707" pitchFamily="18" charset="2"/>
              <a:buNone/>
            </a:pPr>
            <a:r>
              <a:rPr lang="ru-RU" altLang="ru-RU" sz="2400" dirty="0">
                <a:latin typeface="Times New Roman" panose="02020603050405020304" pitchFamily="18" charset="0"/>
              </a:rPr>
              <a:t>–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8-927-860-14-63</a:t>
            </a:r>
            <a:r>
              <a:rPr lang="ru-RU" altLang="ru-RU" sz="2400" dirty="0">
                <a:latin typeface="Times New Roman" panose="02020603050405020304" pitchFamily="18" charset="0"/>
              </a:rPr>
              <a:t> – </a:t>
            </a:r>
            <a:r>
              <a:rPr lang="ru-RU" altLang="ru-RU" sz="24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Мулендеева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Алена Владимировна</a:t>
            </a:r>
            <a:r>
              <a:rPr lang="ru-RU" altLang="ru-RU" sz="2400" dirty="0">
                <a:latin typeface="Times New Roman" panose="02020603050405020304" pitchFamily="18" charset="0"/>
              </a:rPr>
              <a:t>, старший преподаватель кафедры физической географии и геоморфологии, е-</a:t>
            </a:r>
            <a:r>
              <a:rPr lang="en-US" altLang="ru-RU" sz="2400" dirty="0">
                <a:latin typeface="Times New Roman" panose="02020603050405020304" pitchFamily="18" charset="0"/>
              </a:rPr>
              <a:t>mail</a:t>
            </a:r>
            <a:r>
              <a:rPr lang="ru-RU" altLang="ru-RU" sz="2400" dirty="0">
                <a:latin typeface="Times New Roman" panose="02020603050405020304" pitchFamily="18" charset="0"/>
              </a:rPr>
              <a:t>:</a:t>
            </a:r>
            <a:r>
              <a:rPr lang="en-US" altLang="ru-RU" sz="2400" dirty="0">
                <a:latin typeface="Times New Roman" panose="02020603050405020304" pitchFamily="18" charset="0"/>
              </a:rPr>
              <a:t> </a:t>
            </a:r>
            <a:r>
              <a:rPr lang="en-US" altLang="ru-RU" sz="2400" dirty="0">
                <a:latin typeface="Times New Roman" panose="02020603050405020304" pitchFamily="18" charset="0"/>
                <a:hlinkClick r:id="rId2"/>
              </a:rPr>
              <a:t>alena-mulendeeva@yandex.ru</a:t>
            </a:r>
            <a:r>
              <a:rPr lang="ru-RU" altLang="ru-RU" sz="2400" dirty="0">
                <a:latin typeface="Times New Roman" panose="02020603050405020304" pitchFamily="18" charset="0"/>
              </a:rPr>
              <a:t> </a:t>
            </a:r>
          </a:p>
          <a:p>
            <a:pPr algn="just">
              <a:buFont typeface="Wingdings 2" panose="05020102010507070707" pitchFamily="18" charset="2"/>
              <a:buNone/>
            </a:pPr>
            <a:r>
              <a:rPr lang="ru-RU" altLang="ru-RU" sz="2400" dirty="0">
                <a:latin typeface="Times New Roman" panose="02020603050405020304" pitchFamily="18" charset="0"/>
              </a:rPr>
              <a:t>– </a:t>
            </a:r>
            <a:r>
              <a:rPr lang="ru-RU" altLang="ru-RU" sz="2400" b="1" dirty="0">
                <a:latin typeface="Times New Roman" panose="02020603050405020304" pitchFamily="18" charset="0"/>
              </a:rPr>
              <a:t>(8352) 45-26-53 ( доб. 33-02)</a:t>
            </a:r>
            <a:r>
              <a:rPr lang="ru-RU" altLang="ru-RU" sz="2400" dirty="0">
                <a:latin typeface="Times New Roman" panose="02020603050405020304" pitchFamily="18" charset="0"/>
              </a:rPr>
              <a:t> – кафедра физической географии и геоморфологии историко-географического факультета, заведующий кафедрой, </a:t>
            </a:r>
            <a:r>
              <a:rPr lang="ru-RU" altLang="ru-RU" sz="2400" dirty="0" err="1">
                <a:latin typeface="Times New Roman" panose="02020603050405020304" pitchFamily="18" charset="0"/>
              </a:rPr>
              <a:t>к.г.н</a:t>
            </a:r>
            <a:r>
              <a:rPr lang="ru-RU" altLang="ru-RU" sz="2400" dirty="0">
                <a:latin typeface="Times New Roman" panose="02020603050405020304" pitchFamily="18" charset="0"/>
              </a:rPr>
              <a:t>., доцент Никонорова Инна Витальевна, е-</a:t>
            </a:r>
            <a:r>
              <a:rPr lang="en-US" altLang="ru-RU" sz="2400" dirty="0">
                <a:latin typeface="Times New Roman" panose="02020603050405020304" pitchFamily="18" charset="0"/>
              </a:rPr>
              <a:t>mail</a:t>
            </a:r>
            <a:r>
              <a:rPr lang="ru-RU" altLang="ru-RU" sz="2400" dirty="0">
                <a:latin typeface="Times New Roman" panose="02020603050405020304" pitchFamily="18" charset="0"/>
              </a:rPr>
              <a:t>:</a:t>
            </a:r>
            <a:r>
              <a:rPr lang="en-US" altLang="ru-RU" sz="2400" dirty="0">
                <a:latin typeface="Times New Roman" panose="02020603050405020304" pitchFamily="18" charset="0"/>
              </a:rPr>
              <a:t> </a:t>
            </a:r>
            <a:r>
              <a:rPr lang="en-US" altLang="ru-RU" sz="2400" dirty="0" err="1">
                <a:latin typeface="Times New Roman" panose="02020603050405020304" pitchFamily="18" charset="0"/>
                <a:hlinkClick r:id="rId3"/>
              </a:rPr>
              <a:t>niko</a:t>
            </a:r>
            <a:r>
              <a:rPr lang="ru-RU" altLang="ru-RU" sz="2400" dirty="0">
                <a:latin typeface="Times New Roman" panose="02020603050405020304" pitchFamily="18" charset="0"/>
                <a:hlinkClick r:id="rId3"/>
              </a:rPr>
              <a:t>-</a:t>
            </a:r>
            <a:r>
              <a:rPr lang="en-US" altLang="ru-RU" sz="2400" dirty="0">
                <a:latin typeface="Times New Roman" panose="02020603050405020304" pitchFamily="18" charset="0"/>
                <a:hlinkClick r:id="rId3"/>
              </a:rPr>
              <a:t>inna@yandex.ru</a:t>
            </a:r>
            <a:endParaRPr lang="ru-RU" altLang="ru-RU" sz="2400" dirty="0">
              <a:latin typeface="Times New Roman" panose="02020603050405020304" pitchFamily="18" charset="0"/>
            </a:endParaRPr>
          </a:p>
          <a:p>
            <a:pPr algn="just">
              <a:buFont typeface="Wingdings 2" panose="05020102010507070707" pitchFamily="18" charset="2"/>
              <a:buNone/>
            </a:pPr>
            <a:endParaRPr lang="ru-RU" altLang="ru-RU" sz="2400" dirty="0">
              <a:latin typeface="Times New Roman" panose="02020603050405020304" pitchFamily="18" charset="0"/>
            </a:endParaRPr>
          </a:p>
          <a:p>
            <a:pPr algn="just">
              <a:buFont typeface="Wingdings 2" panose="05020102010507070707" pitchFamily="18" charset="2"/>
              <a:buNone/>
            </a:pP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    </a:t>
            </a: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Прием  документов осуществляет: </a:t>
            </a:r>
          </a:p>
          <a:p>
            <a:pPr algn="just">
              <a:buFont typeface="Wingdings 2" panose="05020102010507070707" pitchFamily="18" charset="2"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     </a:t>
            </a:r>
            <a:r>
              <a:rPr lang="ru-RU" altLang="ru-RU" sz="2000" dirty="0">
                <a:latin typeface="Times New Roman" panose="02020603050405020304" pitchFamily="18" charset="0"/>
              </a:rPr>
              <a:t>Центр дополнительного образования ЧГУ (г. Чебоксары, Московский проспект, д. 15, </a:t>
            </a:r>
            <a:r>
              <a:rPr lang="ru-RU" altLang="ru-RU" sz="2000" dirty="0" err="1">
                <a:latin typeface="Times New Roman" panose="02020603050405020304" pitchFamily="18" charset="0"/>
              </a:rPr>
              <a:t>каб</a:t>
            </a:r>
            <a:r>
              <a:rPr lang="ru-RU" altLang="ru-RU" sz="2000" dirty="0">
                <a:latin typeface="Times New Roman" panose="02020603050405020304" pitchFamily="18" charset="0"/>
              </a:rPr>
              <a:t>. К-204, тел. </a:t>
            </a:r>
            <a:r>
              <a:rPr lang="ru-RU" altLang="ru-RU" sz="2000" b="1" dirty="0">
                <a:latin typeface="Times New Roman" panose="02020603050405020304" pitchFamily="18" charset="0"/>
              </a:rPr>
              <a:t>(8352) 58-18-40,</a:t>
            </a:r>
            <a:r>
              <a:rPr lang="ru-RU" altLang="ru-RU" sz="2000" dirty="0">
                <a:solidFill>
                  <a:srgbClr val="0000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2000" dirty="0">
                <a:solidFill>
                  <a:srgbClr val="000099"/>
                </a:solidFill>
                <a:latin typeface="Times New Roman" panose="02020603050405020304" pitchFamily="18" charset="0"/>
                <a:hlinkClick r:id="rId4"/>
              </a:rPr>
              <a:t>cdo_chuvsu@bk.ru</a:t>
            </a:r>
            <a:r>
              <a:rPr lang="ru-RU" altLang="ru-RU" sz="2000" dirty="0">
                <a:latin typeface="Times New Roman" panose="02020603050405020304" pitchFamily="18" charset="0"/>
              </a:rPr>
              <a:t>).</a:t>
            </a:r>
          </a:p>
          <a:p>
            <a:pPr algn="just">
              <a:buFont typeface="Wingdings 2" panose="05020102010507070707" pitchFamily="18" charset="2"/>
              <a:buNone/>
            </a:pPr>
            <a:endParaRPr lang="ru-RU" altLang="ru-RU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5501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9" y="332656"/>
            <a:ext cx="8229600" cy="576064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403C3F-251E-4248-A967-774DE18D3539}"/>
              </a:ext>
            </a:extLst>
          </p:cNvPr>
          <p:cNvSpPr/>
          <p:nvPr/>
        </p:nvSpPr>
        <p:spPr>
          <a:xfrm>
            <a:off x="515149" y="1052736"/>
            <a:ext cx="7945283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законодательству, все кадастровые инженеры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 в три года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должны проходить курсы по повышению квалификации. Трехлетний срок начинает отсчитываться с 01.06.2016 г. Таким образом, вам это надо сделать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01.06.2019 года.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Курсы имеют объем 40 часов, могут быть дистанционными, проводятся по одной из тем:</a:t>
            </a:r>
          </a:p>
          <a:p>
            <a:pPr marL="342900" indent="342900" algn="just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«Современные технологии в области кадастровой деятельности»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342900" algn="just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«Актуальные проблемы взаимодействия субъектов кадастровых отношений»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342900" algn="just"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«Актуальные вопросы законодательства в области кадастровой деятельности».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стоимость варьируется от 1 500 до 15 000 рублей. Перечень ВУЗов, где осуществляется повышение квалификации, находится на нашем сайте, но им не ограничивается. Выбор за вами! </a:t>
            </a:r>
          </a:p>
          <a:p>
            <a:pPr indent="457200" algn="just"/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членов СРО в Кировской области, единицы направили нам уведомление о прохождении курсов. Рекомендуем не откладывать данный вопрос на потом!</a:t>
            </a:r>
          </a:p>
        </p:txBody>
      </p:sp>
    </p:spTree>
    <p:extLst>
      <p:ext uri="{BB962C8B-B14F-4D97-AF65-F5344CB8AC3E}">
        <p14:creationId xmlns:p14="http://schemas.microsoft.com/office/powerpoint/2010/main" val="4088564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80" y="1484784"/>
            <a:ext cx="2890664" cy="3623107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 Форма уведомления о прохождении повышения квалификации </a:t>
            </a:r>
            <a:br>
              <a:rPr lang="ru-RU" sz="2600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(1 раз в 3 года)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</a:pPr>
            <a:endParaRPr lang="ru-RU" sz="20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31" y="0"/>
            <a:ext cx="48496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52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80" y="1484784"/>
            <a:ext cx="2890664" cy="3623107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 Форма уведомления о прохождении  профессиональной переподготовки </a:t>
            </a:r>
            <a:br>
              <a:rPr lang="ru-RU" sz="2600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(если не было соответствия  Приказу №413)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</a:pPr>
            <a:endParaRPr lang="ru-RU" sz="20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26"/>
            <a:ext cx="48496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59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Региональный представитель 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Национального объединения по ПФО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412776"/>
            <a:ext cx="82296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900" dirty="0"/>
              <a:t>24 марта 2017 года на внеочередном собрании членов Ассоциации «Национальное объединение саморегулируемых организаций кадастровых инженеров» региональным </a:t>
            </a:r>
            <a:r>
              <a:rPr lang="ru-RU" sz="1900" b="1" dirty="0"/>
              <a:t>представителем </a:t>
            </a:r>
            <a:r>
              <a:rPr lang="ru-RU" sz="1900" b="1" dirty="0" err="1"/>
              <a:t>Нацобъединения</a:t>
            </a:r>
            <a:r>
              <a:rPr lang="ru-RU" sz="1900" b="1" dirty="0"/>
              <a:t> п</a:t>
            </a:r>
            <a:r>
              <a:rPr lang="ru-RU" sz="1900" dirty="0"/>
              <a:t>о </a:t>
            </a:r>
            <a:r>
              <a:rPr lang="ru-RU" sz="1900" b="1" dirty="0"/>
              <a:t>Приволжскому Федеральному Округу </a:t>
            </a:r>
            <a:r>
              <a:rPr lang="ru-RU" sz="1900" dirty="0"/>
              <a:t>был избран исполнительный директор СРО АКИ «Поволжье» Савельев В.П.</a:t>
            </a:r>
          </a:p>
          <a:p>
            <a:pPr indent="457200" algn="just"/>
            <a:endParaRPr lang="ru-RU" sz="1900" dirty="0"/>
          </a:p>
          <a:p>
            <a:pPr indent="457200" algn="just"/>
            <a:r>
              <a:rPr lang="ru-RU" sz="1900" b="1" dirty="0"/>
              <a:t>Основными функциями регионального представителя являются:</a:t>
            </a:r>
          </a:p>
          <a:p>
            <a:pPr indent="457200" algn="just"/>
            <a:r>
              <a:rPr lang="ru-RU" sz="1900" dirty="0"/>
              <a:t>а) представление Национального объединения в субъектах РФ, взаимодействие с федеральными, региональными и местными органами власти в регионах;</a:t>
            </a:r>
          </a:p>
          <a:p>
            <a:pPr indent="457200" algn="just"/>
            <a:r>
              <a:rPr lang="ru-RU" sz="1900" dirty="0"/>
              <a:t>б) </a:t>
            </a:r>
            <a:r>
              <a:rPr lang="ru-RU" sz="1900" b="1" dirty="0"/>
              <a:t>координация работы представителей СРО в апелляционных комиссиях;</a:t>
            </a:r>
          </a:p>
          <a:p>
            <a:pPr indent="457200" algn="just"/>
            <a:r>
              <a:rPr lang="ru-RU" sz="1900" dirty="0"/>
              <a:t>в) обобщение практики и выявление системных проблем при осуществлении кадастровых работ, разработка предложений по совершенствованию кадастровых отношений в субъектах РФ, проектов соответствующих нормативно-правовых документов.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8688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r>
              <a:rPr lang="ru-RU" sz="2500" dirty="0">
                <a:solidFill>
                  <a:srgbClr val="FF0000"/>
                </a:solidFill>
              </a:rPr>
              <a:t>Апелляционные комиссии по обжалованию решений о приостановлении ГКУ при органах регистрации прав </a:t>
            </a:r>
            <a:endParaRPr lang="ru-RU" sz="25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19572" y="1196753"/>
            <a:ext cx="7776864" cy="52565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dirty="0"/>
              <a:t>        Апелляционные комиссии </a:t>
            </a:r>
            <a:r>
              <a:rPr lang="ru-RU" sz="2200" dirty="0"/>
              <a:t>(АК) работают на основании статьи 26.1 Закона №221-ФЗ и Приказа МЭР №193 от 30.03.2016 г. (см. у нас на сайте, включая </a:t>
            </a:r>
            <a:r>
              <a:rPr lang="ru-RU" sz="2200" b="1" dirty="0"/>
              <a:t>разъяснения</a:t>
            </a:r>
            <a:r>
              <a:rPr lang="ru-RU" sz="2200" dirty="0"/>
              <a:t>). Сформированы по всей России Распоряжениями </a:t>
            </a:r>
            <a:r>
              <a:rPr lang="ru-RU" sz="2200" dirty="0" err="1"/>
              <a:t>Росреестра</a:t>
            </a:r>
            <a:r>
              <a:rPr lang="ru-RU" sz="2200" dirty="0"/>
              <a:t> от 5 апреля 2017 г. </a:t>
            </a:r>
          </a:p>
          <a:p>
            <a:pPr marL="0" indent="457200" algn="just">
              <a:buNone/>
            </a:pPr>
            <a:r>
              <a:rPr lang="ru-RU" sz="2200" dirty="0"/>
              <a:t>В АК по Кировской области от СРО АКИ «Поволжье» включены  </a:t>
            </a:r>
            <a:r>
              <a:rPr lang="ru-RU" sz="2200" b="1" dirty="0"/>
              <a:t>Беляев В.А.</a:t>
            </a:r>
            <a:r>
              <a:rPr lang="ru-RU" sz="2200" dirty="0"/>
              <a:t>, директор ООО «Землемер» (зам. председателя АК), </a:t>
            </a:r>
            <a:r>
              <a:rPr lang="ru-RU" sz="2200" b="1" dirty="0"/>
              <a:t>Зубков М.А.</a:t>
            </a:r>
            <a:r>
              <a:rPr lang="ru-RU" sz="2200" dirty="0"/>
              <a:t>, наш представитель, директор ООО «Земля и Право».  Также от Ассоциации СРО МСКИ  включена </a:t>
            </a:r>
            <a:r>
              <a:rPr lang="ru-RU" sz="2200" b="1" dirty="0"/>
              <a:t>Чернова В.В.</a:t>
            </a:r>
            <a:r>
              <a:rPr lang="ru-RU" sz="2200" dirty="0"/>
              <a:t>, генеральный директор КОГУБ «БТИ».</a:t>
            </a:r>
          </a:p>
          <a:p>
            <a:pPr marL="0" indent="457200" algn="just">
              <a:buNone/>
            </a:pPr>
            <a:endParaRPr lang="ru-RU" sz="2200" dirty="0"/>
          </a:p>
          <a:p>
            <a:pPr marL="0" indent="457200" algn="just">
              <a:buNone/>
            </a:pPr>
            <a:r>
              <a:rPr lang="ru-RU" sz="2200" dirty="0"/>
              <a:t>В целом СРО АКИ «Поволжье» имеет представителей в АК </a:t>
            </a:r>
            <a:r>
              <a:rPr lang="ru-RU" sz="2200" b="1" dirty="0"/>
              <a:t>семи</a:t>
            </a:r>
            <a:r>
              <a:rPr lang="ru-RU" sz="2200" dirty="0"/>
              <a:t> регионов, в том числе, в </a:t>
            </a:r>
            <a:r>
              <a:rPr lang="ru-RU" sz="2200" b="1" dirty="0"/>
              <a:t>трех</a:t>
            </a:r>
            <a:r>
              <a:rPr lang="ru-RU" sz="2200" dirty="0"/>
              <a:t> регионах – </a:t>
            </a:r>
            <a:r>
              <a:rPr lang="ru-RU" sz="2200" b="1" dirty="0"/>
              <a:t>по 2 члена АК</a:t>
            </a:r>
            <a:r>
              <a:rPr lang="ru-RU" sz="2200" dirty="0"/>
              <a:t>, в </a:t>
            </a:r>
            <a:r>
              <a:rPr lang="ru-RU" sz="2200" b="1" dirty="0"/>
              <a:t>четырех</a:t>
            </a:r>
            <a:r>
              <a:rPr lang="ru-RU" sz="2200" dirty="0"/>
              <a:t> регионах - </a:t>
            </a:r>
            <a:r>
              <a:rPr lang="ru-RU" sz="2200" b="1" dirty="0"/>
              <a:t>места заместителя председателя.</a:t>
            </a:r>
          </a:p>
          <a:p>
            <a:pPr marL="0" indent="457200" algn="just">
              <a:buNone/>
            </a:pPr>
            <a:endParaRPr lang="ru-RU" sz="2800" b="1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1523786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79F335-DECA-445E-8989-DF48AEDC8C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7" r="3281" b="7175"/>
          <a:stretch/>
        </p:blipFill>
        <p:spPr>
          <a:xfrm>
            <a:off x="21247" y="332656"/>
            <a:ext cx="4572000" cy="61926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6421A6-2F8C-48D2-9888-176EA04805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88" t="3801" r="1254" b="13250"/>
          <a:stretch/>
        </p:blipFill>
        <p:spPr>
          <a:xfrm>
            <a:off x="4716016" y="340932"/>
            <a:ext cx="4294933" cy="618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378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-243408"/>
            <a:ext cx="9793088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работе АК в ПФО за 2017 год на 1.11.2017г.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9A4E416-44A6-4307-8589-A825FED815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832309"/>
              </p:ext>
            </p:extLst>
          </p:nvPr>
        </p:nvGraphicFramePr>
        <p:xfrm>
          <a:off x="539552" y="692696"/>
          <a:ext cx="8358321" cy="59789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43">
                  <a:extLst>
                    <a:ext uri="{9D8B030D-6E8A-4147-A177-3AD203B41FA5}">
                      <a16:colId xmlns:a16="http://schemas.microsoft.com/office/drawing/2014/main" val="690878911"/>
                    </a:ext>
                  </a:extLst>
                </a:gridCol>
                <a:gridCol w="2369103">
                  <a:extLst>
                    <a:ext uri="{9D8B030D-6E8A-4147-A177-3AD203B41FA5}">
                      <a16:colId xmlns:a16="http://schemas.microsoft.com/office/drawing/2014/main" val="2531722558"/>
                    </a:ext>
                  </a:extLst>
                </a:gridCol>
                <a:gridCol w="1113478">
                  <a:extLst>
                    <a:ext uri="{9D8B030D-6E8A-4147-A177-3AD203B41FA5}">
                      <a16:colId xmlns:a16="http://schemas.microsoft.com/office/drawing/2014/main" val="391015621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97346703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96099991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331712704"/>
                    </a:ext>
                  </a:extLst>
                </a:gridCol>
                <a:gridCol w="1229529">
                  <a:extLst>
                    <a:ext uri="{9D8B030D-6E8A-4147-A177-3AD203B41FA5}">
                      <a16:colId xmlns:a16="http://schemas.microsoft.com/office/drawing/2014/main" val="3542551307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РЕГИОН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работы АК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65913"/>
                  </a:ext>
                </a:extLst>
              </a:tr>
              <a:tr h="786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Проведено Заседаний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Количество рассмотренных заявок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из них, отказано в принятии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из них, отклонено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из них, удовлетворено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25577315"/>
                  </a:ext>
                </a:extLst>
              </a:tr>
              <a:tr h="3656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Кировская область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8116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Нижегородская область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10867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Оренбургская область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51799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Пензенская область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4344767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Пермский край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80001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Республика Башкортостан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5309126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Республика Марий Эл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9202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Республика Мордовия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257145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Республика Татарстан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65379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Самарская область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140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6474848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Саратовская область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61794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75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Удмуртская Республика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5027746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76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Ульяновская область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73002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Чувашская Республика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9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71218391"/>
                  </a:ext>
                </a:extLst>
              </a:tr>
              <a:tr h="2903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114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566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307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251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761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2228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43608" y="1916832"/>
            <a:ext cx="7056784" cy="3384376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Апелляционную комиссию по Кировской области с 5 апреля 2017 года по сей день не подано ни одной заявки.</a:t>
            </a:r>
          </a:p>
          <a:p>
            <a:pPr marL="0" indent="0" algn="ctr">
              <a:buNone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860410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  </a:t>
            </a:r>
            <a:r>
              <a:rPr lang="ru-RU" sz="2800" b="1" dirty="0"/>
              <a:t>Сведения из государственного реестра саморегулируемых организации кадастровых инженеров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30218" cy="4392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8908">
                  <a:extLst>
                    <a:ext uri="{9D8B030D-6E8A-4147-A177-3AD203B41FA5}">
                      <a16:colId xmlns:a16="http://schemas.microsoft.com/office/drawing/2014/main" val="2387184737"/>
                    </a:ext>
                  </a:extLst>
                </a:gridCol>
                <a:gridCol w="2033903">
                  <a:extLst>
                    <a:ext uri="{9D8B030D-6E8A-4147-A177-3AD203B41FA5}">
                      <a16:colId xmlns:a16="http://schemas.microsoft.com/office/drawing/2014/main" val="336024442"/>
                    </a:ext>
                  </a:extLst>
                </a:gridCol>
                <a:gridCol w="2377407">
                  <a:extLst>
                    <a:ext uri="{9D8B030D-6E8A-4147-A177-3AD203B41FA5}">
                      <a16:colId xmlns:a16="http://schemas.microsoft.com/office/drawing/2014/main" val="224745863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саморегулируемой организации кадастровых инженеров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Реестровый номер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Дата включения в ГРСРО 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266293"/>
                  </a:ext>
                </a:extLst>
              </a:tr>
              <a:tr h="2651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Ассоциация СКИ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 05.07.2016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75558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 СРО "Кадастровые инженеры"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08.07.2016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42935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Ассоциация СРО "ОПКД"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003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08.07.2016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477889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НП "НСКД"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004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08.07.2016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944706"/>
                  </a:ext>
                </a:extLst>
              </a:tr>
              <a:tr h="3531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Ассоциация СРО "БОКИ"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005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16.08.2016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959145"/>
                  </a:ext>
                </a:extLst>
              </a:tr>
              <a:tr h="2388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СРО "Кадастровые инженеры юга"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006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24.08.2016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47264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Ассоциация СРО "МСКИ"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007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06.09.2016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8524069"/>
                  </a:ext>
                </a:extLst>
              </a:tr>
              <a:tr h="281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СРО Ассоциация "ОКИС"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008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14.09.2016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780672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СРО АКИ "Поволжье"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009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21.10.2016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297053"/>
                  </a:ext>
                </a:extLst>
              </a:tr>
              <a:tr h="19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 СРО "ОКИ"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28.10.2016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977980"/>
                  </a:ext>
                </a:extLst>
              </a:tr>
              <a:tr h="209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Ассоциация "ГКИ"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011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31.10.2016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015447"/>
                  </a:ext>
                </a:extLst>
              </a:tr>
              <a:tr h="2743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 СРО "</a:t>
                      </a:r>
                      <a:r>
                        <a:rPr lang="ru-RU" sz="1400" u="none" strike="noStrike" dirty="0" err="1">
                          <a:effectLst/>
                        </a:rPr>
                        <a:t>ПрофЦКИ</a:t>
                      </a:r>
                      <a:r>
                        <a:rPr lang="ru-RU" sz="1400" u="none" strike="noStrike" dirty="0">
                          <a:effectLst/>
                        </a:rPr>
                        <a:t>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012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01.11.2016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795" marR="97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984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8112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ea typeface="+mn-ea"/>
                <a:cs typeface="+mn-cs"/>
              </a:rPr>
              <a:t>Наше присутствие в субъектах ПФО.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11960" y="333056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436" y="871296"/>
            <a:ext cx="6763588" cy="5819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34279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026544"/>
              </p:ext>
            </p:extLst>
          </p:nvPr>
        </p:nvGraphicFramePr>
        <p:xfrm>
          <a:off x="971600" y="1340768"/>
          <a:ext cx="7344815" cy="5264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0146">
                  <a:extLst>
                    <a:ext uri="{9D8B030D-6E8A-4147-A177-3AD203B41FA5}">
                      <a16:colId xmlns:a16="http://schemas.microsoft.com/office/drawing/2014/main" val="3231526233"/>
                    </a:ext>
                  </a:extLst>
                </a:gridCol>
                <a:gridCol w="1084469">
                  <a:extLst>
                    <a:ext uri="{9D8B030D-6E8A-4147-A177-3AD203B41FA5}">
                      <a16:colId xmlns:a16="http://schemas.microsoft.com/office/drawing/2014/main" val="5622585"/>
                    </a:ext>
                  </a:extLst>
                </a:gridCol>
                <a:gridCol w="1084469">
                  <a:extLst>
                    <a:ext uri="{9D8B030D-6E8A-4147-A177-3AD203B41FA5}">
                      <a16:colId xmlns:a16="http://schemas.microsoft.com/office/drawing/2014/main" val="1383293372"/>
                    </a:ext>
                  </a:extLst>
                </a:gridCol>
                <a:gridCol w="1084469">
                  <a:extLst>
                    <a:ext uri="{9D8B030D-6E8A-4147-A177-3AD203B41FA5}">
                      <a16:colId xmlns:a16="http://schemas.microsoft.com/office/drawing/2014/main" val="1799286914"/>
                    </a:ext>
                  </a:extLst>
                </a:gridCol>
                <a:gridCol w="1561262">
                  <a:extLst>
                    <a:ext uri="{9D8B030D-6E8A-4147-A177-3AD203B41FA5}">
                      <a16:colId xmlns:a16="http://schemas.microsoft.com/office/drawing/2014/main" val="3434605875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Регион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 КИ в регионе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99390" algn="l"/>
                        </a:tabLst>
                      </a:pPr>
                      <a:r>
                        <a:rPr lang="ru-RU" sz="1400">
                          <a:effectLst/>
                        </a:rPr>
                        <a:t>КИ, вступившие в СРО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КИ в нашем реестре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% присутствия в регионе (из числа членов СРО)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179781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Татарстан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623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19789"/>
                  </a:ext>
                </a:extLst>
              </a:tr>
              <a:tr h="3824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Кировская обл.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808248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Нижегородская обл.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947071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2930665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Ульяновская обл.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226032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Удмуртская Республика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2110200"/>
                  </a:ext>
                </a:extLst>
              </a:tr>
              <a:tr h="3728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Челябинская обл.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12,6 %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05307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Самарская обл.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05406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Башкортостан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974386"/>
                  </a:ext>
                </a:extLst>
              </a:tr>
              <a:tr h="359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Марий Эл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447537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Оренбургская обл.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567682"/>
                  </a:ext>
                </a:extLst>
              </a:tr>
              <a:tr h="324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Прочие</a:t>
                      </a: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526669"/>
                  </a:ext>
                </a:extLst>
              </a:tr>
              <a:tr h="368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ИТОГО: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1398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790" marR="347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834908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Количество кадастровых инженеров 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в СРО АКИ «Поволжье» на 02.11.2017г.</a:t>
            </a:r>
          </a:p>
        </p:txBody>
      </p:sp>
    </p:spTree>
    <p:extLst>
      <p:ext uri="{BB962C8B-B14F-4D97-AF65-F5344CB8AC3E}">
        <p14:creationId xmlns:p14="http://schemas.microsoft.com/office/powerpoint/2010/main" val="23022577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404664"/>
            <a:ext cx="8229600" cy="6044018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взносов для членов Ассоциации </a:t>
            </a:r>
          </a:p>
          <a:p>
            <a:pPr marL="0" lv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2017 -2018 годы</a:t>
            </a: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вступительный взнос 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 рублей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членский взнос за 2017 год (при вступлении в период с 1 октября по 31 декабря 2017 года) 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 руб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членский взнос за 2018 год 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3000 рублей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взнос на страхование  гражданской ответственности 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1250 рублей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год с момента заключения договора)</a:t>
            </a:r>
          </a:p>
          <a:p>
            <a:pPr marL="0" lvl="0" indent="0" algn="just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0367304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404664"/>
            <a:ext cx="8229600" cy="6044018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при оплате </a:t>
            </a:r>
          </a:p>
          <a:p>
            <a:pPr marL="0" lv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вступительного и годового членского взноса </a:t>
            </a: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переходе из другой СРО - вступительный взнос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оплачивается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КИ, находящихся в декретном отпуске, при оплате годового членского взноса 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скидка в размере 90% (300 руб.)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вступлении или членстве в Ассоциации 10 и более КИ от одного работодателя, при оплате годового членского взноса 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скидка в размере 50% (1 500 руб.)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629877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52" y="188640"/>
            <a:ext cx="8229600" cy="1368151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условия страхования ответственности кадастрового инженера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852" y="1988840"/>
            <a:ext cx="8048588" cy="4032448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Страховая компания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СПАО «Ингосстрах»</a:t>
            </a: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Лицензия ЦБ РФ 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 № 0928 от 23.09.2015 г.</a:t>
            </a: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страхования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 год с момента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вступления в СРО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если вы вступили 22 ноября 2017 года, то срок вашего страхования составляет с 22 ноября 2017 года по 21 ноября 2018 года)</a:t>
            </a: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страховой суммы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2 500 000 руб.</a:t>
            </a: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страховой премии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1 250 руб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960323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29600" cy="720080"/>
          </a:xfrm>
        </p:spPr>
        <p:txBody>
          <a:bodyPr>
            <a:normAutofit fontScale="90000"/>
          </a:bodyPr>
          <a:lstStyle/>
          <a:p>
            <a:br>
              <a:rPr lang="ru-RU" sz="3000" dirty="0">
                <a:solidFill>
                  <a:srgbClr val="FF0000"/>
                </a:solidFill>
              </a:rPr>
            </a:br>
            <a:r>
              <a:rPr lang="ru-RU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забывайте оплачивать взносы!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11560" y="1700808"/>
            <a:ext cx="7797552" cy="4492501"/>
          </a:xfrm>
        </p:spPr>
        <p:txBody>
          <a:bodyPr>
            <a:noAutofit/>
          </a:bodyPr>
          <a:lstStyle/>
          <a:p>
            <a:pPr marL="0" lvl="0" indent="457200" algn="just">
              <a:buNone/>
            </a:pPr>
            <a:r>
              <a:rPr lang="ru-RU" sz="22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Членский взнос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текущий год должен быть оплачен в течение 1 квартала текущего года. </a:t>
            </a:r>
          </a:p>
          <a:p>
            <a:pPr marL="0" lv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целевого взноса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страхование имущественной ответственности (1250 руб. за год вперед) производится в течение 5 рабочих дней с момента получения членом СРО нашего уведомления о продлении договора. </a:t>
            </a:r>
          </a:p>
          <a:p>
            <a:pPr mar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счетов на оплату Вы можете воспользоваться сервисом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«Выписать счет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размещенном на нашем сайте.</a:t>
            </a:r>
          </a:p>
          <a:p>
            <a:pPr marL="0" indent="457200" algn="just">
              <a:buNone/>
            </a:pPr>
            <a:endParaRPr lang="ru-RU" sz="2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0748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600" u="sng" dirty="0">
                <a:solidFill>
                  <a:srgbClr val="FF0000"/>
                </a:solidFill>
                <a:cs typeface="Times New Roman" pitchFamily="18" charset="0"/>
              </a:rPr>
            </a:br>
            <a:br>
              <a:rPr lang="ru-RU" sz="2600" u="sng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2600" u="sng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</a:pPr>
            <a:endParaRPr lang="ru-RU" sz="20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23062" t="5490" r="23919" b="7028"/>
          <a:stretch/>
        </p:blipFill>
        <p:spPr bwMode="auto">
          <a:xfrm>
            <a:off x="683568" y="0"/>
            <a:ext cx="756084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877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1701" r="5955" b="1701"/>
          <a:stretch/>
        </p:blipFill>
        <p:spPr>
          <a:xfrm>
            <a:off x="0" y="0"/>
            <a:ext cx="4487194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r="6488"/>
          <a:stretch/>
        </p:blipFill>
        <p:spPr>
          <a:xfrm>
            <a:off x="4645891" y="11724"/>
            <a:ext cx="4464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037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Сайт СРО «Ассоциация кадастровых 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инженеров Поволжья»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D52FC-AD30-498B-850F-E9206A78A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25" t="5816" r="24401" b="10185"/>
          <a:stretch/>
        </p:blipFill>
        <p:spPr>
          <a:xfrm>
            <a:off x="1331640" y="1143000"/>
            <a:ext cx="6696744" cy="535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179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КОНТАКТЫ АССОЦИАЦИИ</a:t>
            </a:r>
            <a:br>
              <a:rPr lang="ru-RU" sz="36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218" y="1556792"/>
            <a:ext cx="8229600" cy="4525963"/>
          </a:xfrm>
        </p:spPr>
        <p:txBody>
          <a:bodyPr>
            <a:normAutofit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ea typeface="Times New Roman" pitchFamily="18" charset="0"/>
                <a:cs typeface="Times New Roman" pitchFamily="18" charset="0"/>
              </a:rPr>
              <a:t>Сайт Ассоциации:</a:t>
            </a:r>
            <a:r>
              <a:rPr lang="ru-RU" sz="2800" i="1" dirty="0"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ea typeface="Times New Roman" pitchFamily="18" charset="0"/>
                <a:cs typeface="Times New Roman" pitchFamily="18" charset="0"/>
                <a:hlinkClick r:id="rId2"/>
              </a:rPr>
              <a:t>www</a:t>
            </a:r>
            <a:r>
              <a:rPr lang="ru-RU" sz="2800" dirty="0">
                <a:ea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2800" dirty="0">
                <a:ea typeface="Times New Roman" pitchFamily="18" charset="0"/>
                <a:cs typeface="Times New Roman" pitchFamily="18" charset="0"/>
                <a:hlinkClick r:id="rId2"/>
              </a:rPr>
              <a:t>np</a:t>
            </a:r>
            <a:r>
              <a:rPr lang="ru-RU" sz="2800" dirty="0">
                <a:ea typeface="Times New Roman" pitchFamily="18" charset="0"/>
                <a:cs typeface="Times New Roman" pitchFamily="18" charset="0"/>
                <a:hlinkClick r:id="rId2"/>
              </a:rPr>
              <a:t>-</a:t>
            </a:r>
            <a:r>
              <a:rPr lang="en-US" sz="2800" dirty="0" err="1">
                <a:ea typeface="Times New Roman" pitchFamily="18" charset="0"/>
                <a:cs typeface="Times New Roman" pitchFamily="18" charset="0"/>
                <a:hlinkClick r:id="rId2"/>
              </a:rPr>
              <a:t>okirt</a:t>
            </a:r>
            <a:r>
              <a:rPr lang="ru-RU" sz="2800" dirty="0">
                <a:ea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2800" dirty="0" err="1">
                <a:ea typeface="Times New Roman" pitchFamily="18" charset="0"/>
                <a:cs typeface="Times New Roman" pitchFamily="18" charset="0"/>
                <a:hlinkClick r:id="rId2"/>
              </a:rPr>
              <a:t>ru</a:t>
            </a:r>
            <a:endParaRPr lang="ru-RU" sz="2800" dirty="0"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ea typeface="Times New Roman" pitchFamily="18" charset="0"/>
                <a:cs typeface="Times New Roman" pitchFamily="18" charset="0"/>
              </a:rPr>
              <a:t>Телефон для связи и консультаций:</a:t>
            </a:r>
            <a:r>
              <a:rPr lang="ru-RU" sz="2800" i="1" dirty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ea typeface="Times New Roman" pitchFamily="18" charset="0"/>
                <a:cs typeface="Times New Roman" pitchFamily="18" charset="0"/>
              </a:rPr>
              <a:t>8 (843) 291-05-10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ea typeface="Times New Roman" pitchFamily="18" charset="0"/>
                <a:cs typeface="Times New Roman" pitchFamily="18" charset="0"/>
              </a:rPr>
              <a:t>Электронный адрес</a:t>
            </a:r>
            <a:r>
              <a:rPr lang="en-US" sz="2800" dirty="0">
                <a:ea typeface="Times New Roman" pitchFamily="18" charset="0"/>
                <a:cs typeface="Times New Roman" pitchFamily="18" charset="0"/>
              </a:rPr>
              <a:t>: </a:t>
            </a:r>
            <a:r>
              <a:rPr lang="en-US" sz="2800" u="sng" dirty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  <a:hlinkClick r:id="rId3"/>
              </a:rPr>
              <a:t>np-okirt@mail.ru</a:t>
            </a:r>
            <a:endParaRPr lang="ru-RU" sz="2800" u="sng" dirty="0">
              <a:solidFill>
                <a:srgbClr val="0070C0"/>
              </a:solidFill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ea typeface="SimSun" pitchFamily="2" charset="-122"/>
                <a:cs typeface="Times New Roman" pitchFamily="18" charset="0"/>
              </a:rPr>
              <a:t>Почтовый адрес: </a:t>
            </a:r>
            <a:r>
              <a:rPr lang="ru-RU" sz="2800" b="1" dirty="0">
                <a:ea typeface="SimSun" pitchFamily="2" charset="-122"/>
                <a:cs typeface="Times New Roman" pitchFamily="18" charset="0"/>
              </a:rPr>
              <a:t>420061, Республика Татарстан, г. Казань, ул. Космонавтов, 59 А</a:t>
            </a:r>
            <a:endParaRPr lang="ru-RU" sz="2800" b="1" dirty="0">
              <a:solidFill>
                <a:srgbClr val="000000"/>
              </a:solidFill>
              <a:ea typeface="SimSun" pitchFamily="2" charset="-122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solidFill>
                <a:srgbClr val="000000"/>
              </a:solidFill>
              <a:ea typeface="SimSun" pitchFamily="2" charset="-122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35452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776" y="260648"/>
            <a:ext cx="8356448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Контакты представителя СРО  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в Кировской области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9972800"/>
              </p:ext>
            </p:extLst>
          </p:nvPr>
        </p:nvGraphicFramePr>
        <p:xfrm>
          <a:off x="683568" y="1556792"/>
          <a:ext cx="8066655" cy="4464496"/>
        </p:xfrm>
        <a:graphic>
          <a:graphicData uri="http://schemas.openxmlformats.org/drawingml/2006/table">
            <a:tbl>
              <a:tblPr/>
              <a:tblGrid>
                <a:gridCol w="8066655">
                  <a:extLst>
                    <a:ext uri="{9D8B030D-6E8A-4147-A177-3AD203B41FA5}">
                      <a16:colId xmlns:a16="http://schemas.microsoft.com/office/drawing/2014/main" val="2349999383"/>
                    </a:ext>
                  </a:extLst>
                </a:gridCol>
              </a:tblGrid>
              <a:tr h="4464496">
                <a:tc>
                  <a:txBody>
                    <a:bodyPr/>
                    <a:lstStyle/>
                    <a:p>
                      <a:pPr algn="just"/>
                      <a:endParaRPr lang="ru-RU" sz="2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2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3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Зубков Михаил Александрович</a:t>
                      </a:r>
                    </a:p>
                    <a:p>
                      <a:pPr algn="just"/>
                      <a:r>
                        <a:rPr lang="ru-RU" sz="3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Тел.: 8-962-897-62-84,  </a:t>
                      </a:r>
                      <a:r>
                        <a:rPr lang="en-US" sz="3200" u="sng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zempravo43@mail.ru</a:t>
                      </a:r>
                      <a:endParaRPr lang="ru-RU" sz="3200" u="sng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3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32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Адрес: 610001, Кировская область, г. Киров, Октябрьский пр-т, д. 118а, оф. 222.</a:t>
                      </a:r>
                    </a:p>
                    <a:p>
                      <a:pPr algn="just"/>
                      <a:endParaRPr lang="ru-RU" sz="3200" b="1" u="non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346" marR="643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0745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9162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Поздравляем с днем рождения!</a:t>
            </a:r>
            <a:b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9BC5250-00A9-4C55-8ED3-A6ACEC9EC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918" y="2636912"/>
            <a:ext cx="4318268" cy="3240360"/>
          </a:xfrm>
        </p:spPr>
        <p:txBody>
          <a:bodyPr>
            <a:noAutofit/>
          </a:bodyPr>
          <a:lstStyle/>
          <a:p>
            <a:pPr marL="0" indent="457200" algn="just">
              <a:buNone/>
              <a:tabLst>
                <a:tab pos="442913" algn="l"/>
              </a:tabLs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Князеву Ольгу Владимировну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кадастрового инженера, члена СРО АКИ «Поволжье» (08 ноября)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A0E1E88-EDD6-42A2-8625-0C1528E438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9223"/>
            <a:ext cx="4062055" cy="38115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577893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 marL="0" indent="45720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  <a:p>
            <a:pPr marL="0" indent="0" algn="ctr">
              <a:buNone/>
            </a:pPr>
            <a:r>
              <a:rPr lang="ru-RU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049737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6423</TotalTime>
  <Words>3920</Words>
  <Application>Microsoft Office PowerPoint</Application>
  <PresentationFormat>Экран (4:3)</PresentationFormat>
  <Paragraphs>733</Paragraphs>
  <Slides>60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60</vt:i4>
      </vt:variant>
    </vt:vector>
  </HeadingPairs>
  <TitlesOfParts>
    <vt:vector size="69" baseType="lpstr">
      <vt:lpstr>SimSun</vt:lpstr>
      <vt:lpstr>Arial</vt:lpstr>
      <vt:lpstr>Calibri</vt:lpstr>
      <vt:lpstr>Times New Roman</vt:lpstr>
      <vt:lpstr>Verdana</vt:lpstr>
      <vt:lpstr>Wingdings</vt:lpstr>
      <vt:lpstr>Wingdings 2</vt:lpstr>
      <vt:lpstr>Тема Office</vt:lpstr>
      <vt:lpstr>4_Тема Office</vt:lpstr>
      <vt:lpstr>Презентация PowerPoint</vt:lpstr>
      <vt:lpstr>Презентация PowerPoint</vt:lpstr>
      <vt:lpstr>Презентация PowerPoint</vt:lpstr>
      <vt:lpstr>Утверждены нормативные документы</vt:lpstr>
      <vt:lpstr>Стажировка помощников КИ</vt:lpstr>
      <vt:lpstr>Стажировка помощников КИ</vt:lpstr>
      <vt:lpstr>Стажировка помощников КИ</vt:lpstr>
      <vt:lpstr> </vt:lpstr>
      <vt:lpstr> Проверки СРО органом надзора  - Росреестром  </vt:lpstr>
      <vt:lpstr> Уведомления СРО об изменениях  </vt:lpstr>
      <vt:lpstr> Форма уведомления об изменениях сведений о кадастровом инженере</vt:lpstr>
      <vt:lpstr>Новые функции Кадастровой палаты</vt:lpstr>
      <vt:lpstr>Новые функции Кадастровой палаты</vt:lpstr>
      <vt:lpstr> Действия Национального объединения СРО КИ   по Приказу № П/0302 от 28.06.2017г. </vt:lpstr>
      <vt:lpstr> </vt:lpstr>
      <vt:lpstr> </vt:lpstr>
      <vt:lpstr>Презентация PowerPoint</vt:lpstr>
      <vt:lpstr>       </vt:lpstr>
      <vt:lpstr> </vt:lpstr>
      <vt:lpstr>       </vt:lpstr>
      <vt:lpstr>Предмет плановой проверки </vt:lpstr>
      <vt:lpstr>       </vt:lpstr>
      <vt:lpstr> </vt:lpstr>
      <vt:lpstr> </vt:lpstr>
      <vt:lpstr> </vt:lpstr>
      <vt:lpstr> </vt:lpstr>
      <vt:lpstr>Основания  для  исключения  КИ  из  СРО: </vt:lpstr>
      <vt:lpstr>Образование и повышение квалификация</vt:lpstr>
      <vt:lpstr>  Приказ МЭР РФ «Об утверждении перечня специальностей и направлений подготовки высшего образования, необходимых для осуществления кадастровой деятельности» </vt:lpstr>
      <vt:lpstr>  Приказ МЭР РФ «Об утверждении перечня специальностей и направлений подготовки высшего образования, необходимых для осуществления кадастровой деятельности» </vt:lpstr>
      <vt:lpstr>  Приказ МЭР РФ «Об утверждении перечня специальностей и направлений подготовки высшего образования, необходимых для осуществления кадастровой деятельности» </vt:lpstr>
      <vt:lpstr>Как понять, подходит ли мое образование?</vt:lpstr>
      <vt:lpstr>Как понять, подходит ли мое образование? (пример)</vt:lpstr>
      <vt:lpstr>Образование и повышение квалификация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Повышение квалификации</vt:lpstr>
      <vt:lpstr> Форма уведомления о прохождении повышения квалификации  (1 раз в 3 года)</vt:lpstr>
      <vt:lpstr> Форма уведомления о прохождении  профессиональной переподготовки  (если не было соответствия  Приказу №413)</vt:lpstr>
      <vt:lpstr>Региональный представитель  Национального объединения по ПФО</vt:lpstr>
      <vt:lpstr>Апелляционные комиссии по обжалованию решений о приостановлении ГКУ при органах регистрации прав </vt:lpstr>
      <vt:lpstr>Презентация PowerPoint</vt:lpstr>
      <vt:lpstr> Информация о работе АК в ПФО за 2017 год на 1.11.2017г. </vt:lpstr>
      <vt:lpstr>Презентация PowerPoint</vt:lpstr>
      <vt:lpstr>   Сведения из государственного реестра саморегулируемых организации кадастровых инженеров</vt:lpstr>
      <vt:lpstr>Наше присутствие в субъектах ПФО.</vt:lpstr>
      <vt:lpstr>Количество кадастровых инженеров  в СРО АКИ «Поволжье» на 02.11.2017г.</vt:lpstr>
      <vt:lpstr> </vt:lpstr>
      <vt:lpstr> </vt:lpstr>
      <vt:lpstr> Основные условия страхования ответственности кадастрового инженера </vt:lpstr>
      <vt:lpstr> Не забывайте оплачивать взносы! </vt:lpstr>
      <vt:lpstr>   </vt:lpstr>
      <vt:lpstr>  </vt:lpstr>
      <vt:lpstr>Сайт СРО «Ассоциация кадастровых  инженеров Поволжья» </vt:lpstr>
      <vt:lpstr> КОНТАКТЫ АССОЦИАЦИИ </vt:lpstr>
      <vt:lpstr>Контакты представителя СРО   в Кировской области</vt:lpstr>
      <vt:lpstr>Поздравляем с днем рождения!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Operator</dc:creator>
  <cp:lastModifiedBy>Тимур Юсупов</cp:lastModifiedBy>
  <cp:revision>1206</cp:revision>
  <cp:lastPrinted>2017-10-31T12:25:17Z</cp:lastPrinted>
  <dcterms:created xsi:type="dcterms:W3CDTF">2010-11-08T10:46:15Z</dcterms:created>
  <dcterms:modified xsi:type="dcterms:W3CDTF">2017-11-09T11:17:01Z</dcterms:modified>
</cp:coreProperties>
</file>