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58" r:id="rId3"/>
    <p:sldId id="286" r:id="rId4"/>
    <p:sldId id="285" r:id="rId5"/>
    <p:sldId id="284" r:id="rId6"/>
    <p:sldId id="283" r:id="rId7"/>
    <p:sldId id="289" r:id="rId8"/>
    <p:sldId id="288" r:id="rId9"/>
    <p:sldId id="287" r:id="rId10"/>
    <p:sldId id="272" r:id="rId11"/>
    <p:sldId id="273" r:id="rId12"/>
    <p:sldId id="274" r:id="rId13"/>
    <p:sldId id="275" r:id="rId14"/>
    <p:sldId id="290" r:id="rId15"/>
    <p:sldId id="276" r:id="rId16"/>
    <p:sldId id="277" r:id="rId17"/>
    <p:sldId id="278" r:id="rId18"/>
    <p:sldId id="279" r:id="rId19"/>
    <p:sldId id="280" r:id="rId20"/>
    <p:sldId id="281" r:id="rId21"/>
    <p:sldId id="282"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94660"/>
  </p:normalViewPr>
  <p:slideViewPr>
    <p:cSldViewPr snapToGrid="0">
      <p:cViewPr varScale="1">
        <p:scale>
          <a:sx n="82" d="100"/>
          <a:sy n="82" d="100"/>
        </p:scale>
        <p:origin x="72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77AE17-29D9-4B71-85E2-24719F7DE9AC}" type="datetimeFigureOut">
              <a:rPr lang="ru-RU" smtClean="0"/>
              <a:t>07.11.2017</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C85E96-0528-45D9-8498-5CAB00AFB367}" type="slidenum">
              <a:rPr lang="ru-RU" smtClean="0"/>
              <a:t>‹#›</a:t>
            </a:fld>
            <a:endParaRPr lang="ru-RU"/>
          </a:p>
        </p:txBody>
      </p:sp>
    </p:spTree>
    <p:extLst>
      <p:ext uri="{BB962C8B-B14F-4D97-AF65-F5344CB8AC3E}">
        <p14:creationId xmlns:p14="http://schemas.microsoft.com/office/powerpoint/2010/main" val="35154166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61E062-6520-4A06-B7DD-FDB8A0BF4BB8}"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61665"/>
          </a:xfrm>
        </p:spPr>
        <p:txBody>
          <a:bodyPr>
            <a:spAutoFit/>
          </a:bodyPr>
          <a:lstStyle/>
          <a:p>
            <a:endParaRPr lang="ru-RU" sz="2400">
              <a:solidFill>
                <a:srgbClr val="000000"/>
              </a:solidFill>
              <a:latin typeface="Thorndale" pitchFamily="18"/>
              <a:cs typeface="Tahoma" pitchFamily="2"/>
            </a:endParaRPr>
          </a:p>
        </p:txBody>
      </p:sp>
    </p:spTree>
    <p:extLst>
      <p:ext uri="{BB962C8B-B14F-4D97-AF65-F5344CB8AC3E}">
        <p14:creationId xmlns:p14="http://schemas.microsoft.com/office/powerpoint/2010/main" val="37307714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86863F-3068-47DD-A805-447669953CD9}"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61665"/>
          </a:xfrm>
        </p:spPr>
        <p:txBody>
          <a:bodyPr>
            <a:spAutoFit/>
          </a:bodyPr>
          <a:lstStyle/>
          <a:p>
            <a:endParaRPr lang="ru-RU" sz="2400">
              <a:solidFill>
                <a:srgbClr val="000000"/>
              </a:solidFill>
              <a:latin typeface="Thorndale" pitchFamily="18"/>
              <a:cs typeface="Tahoma" pitchFamily="2"/>
            </a:endParaRPr>
          </a:p>
        </p:txBody>
      </p:sp>
    </p:spTree>
    <p:extLst>
      <p:ext uri="{BB962C8B-B14F-4D97-AF65-F5344CB8AC3E}">
        <p14:creationId xmlns:p14="http://schemas.microsoft.com/office/powerpoint/2010/main" val="4038008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86863F-3068-47DD-A805-447669953CD9}"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61665"/>
          </a:xfrm>
        </p:spPr>
        <p:txBody>
          <a:bodyPr>
            <a:spAutoFit/>
          </a:bodyPr>
          <a:lstStyle/>
          <a:p>
            <a:endParaRPr lang="ru-RU" sz="2400" dirty="0">
              <a:solidFill>
                <a:srgbClr val="000000"/>
              </a:solidFill>
              <a:latin typeface="Thorndale" pitchFamily="18"/>
              <a:cs typeface="Tahoma" pitchFamily="2"/>
            </a:endParaRPr>
          </a:p>
        </p:txBody>
      </p:sp>
    </p:spTree>
    <p:extLst>
      <p:ext uri="{BB962C8B-B14F-4D97-AF65-F5344CB8AC3E}">
        <p14:creationId xmlns:p14="http://schemas.microsoft.com/office/powerpoint/2010/main" val="730468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86863F-3068-47DD-A805-447669953CD9}"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61665"/>
          </a:xfrm>
        </p:spPr>
        <p:txBody>
          <a:bodyPr>
            <a:spAutoFit/>
          </a:bodyPr>
          <a:lstStyle/>
          <a:p>
            <a:endParaRPr lang="ru-RU" sz="2400">
              <a:solidFill>
                <a:srgbClr val="000000"/>
              </a:solidFill>
              <a:latin typeface="Thorndale" pitchFamily="18"/>
              <a:cs typeface="Tahoma" pitchFamily="2"/>
            </a:endParaRPr>
          </a:p>
        </p:txBody>
      </p:sp>
    </p:spTree>
    <p:extLst>
      <p:ext uri="{BB962C8B-B14F-4D97-AF65-F5344CB8AC3E}">
        <p14:creationId xmlns:p14="http://schemas.microsoft.com/office/powerpoint/2010/main" val="1023748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BC85E96-0528-45D9-8498-5CAB00AFB367}" type="slidenum">
              <a:rPr lang="ru-RU" smtClean="0"/>
              <a:t>14</a:t>
            </a:fld>
            <a:endParaRPr lang="ru-RU"/>
          </a:p>
        </p:txBody>
      </p:sp>
    </p:spTree>
    <p:extLst>
      <p:ext uri="{BB962C8B-B14F-4D97-AF65-F5344CB8AC3E}">
        <p14:creationId xmlns:p14="http://schemas.microsoft.com/office/powerpoint/2010/main" val="2377168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0BF70F3-5349-40CB-999E-A5E8936666C7}"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434925"/>
          </a:xfrm>
        </p:spPr>
        <p:txBody>
          <a:bodyPr/>
          <a:lstStyle/>
          <a:p>
            <a:endParaRPr lang="ru-RU" sz="2400">
              <a:solidFill>
                <a:srgbClr val="000000"/>
              </a:solidFill>
              <a:latin typeface="Thorndale" pitchFamily="18"/>
              <a:cs typeface="Tahoma" pitchFamily="2"/>
            </a:endParaRPr>
          </a:p>
        </p:txBody>
      </p:sp>
    </p:spTree>
    <p:extLst>
      <p:ext uri="{BB962C8B-B14F-4D97-AF65-F5344CB8AC3E}">
        <p14:creationId xmlns:p14="http://schemas.microsoft.com/office/powerpoint/2010/main" val="38457841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Номер слайда 6"/>
          <p:cNvSpPr txBox="1">
            <a:spLocks noGrp="1"/>
          </p:cNvSpPr>
          <p:nvPr>
            <p:ph type="sldNum" sz="quarter" idx="5"/>
          </p:nvPr>
        </p:nvSpPr>
        <p:spPr>
          <a:ln/>
        </p:spPr>
        <p:txBody>
          <a:bodyPr lIns="0" tIns="0" rIns="0" bIns="0" anchor="b"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01D23B-9C5B-4F2E-A6F2-0639319DB8A0}" type="slidenum">
              <a:rPr kumimoji="0"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ru-RU" sz="1300" b="0" i="0" u="none" strike="noStrike" kern="1200" cap="none" spc="0" normalizeH="0" baseline="0" noProof="0">
              <a:ln>
                <a:noFill/>
              </a:ln>
              <a:solidFill>
                <a:prstClr val="black"/>
              </a:solidFill>
              <a:effectLst/>
              <a:uLnTx/>
              <a:uFillTx/>
              <a:latin typeface="Calibri"/>
              <a:ea typeface="+mn-ea"/>
              <a:cs typeface="+mn-cs"/>
            </a:endParaRPr>
          </a:p>
        </p:txBody>
      </p:sp>
      <p:sp>
        <p:nvSpPr>
          <p:cNvPr id="2" name="Образ слайда 1"/>
          <p:cNvSpPr>
            <a:spLocks noGrp="1" noRot="1" noChangeAspect="1" noResize="1"/>
          </p:cNvSpPr>
          <p:nvPr>
            <p:ph type="sldImg"/>
          </p:nvPr>
        </p:nvSpPr>
        <p:spPr>
          <a:xfrm>
            <a:off x="196850" y="1109663"/>
            <a:ext cx="7099300" cy="3994150"/>
          </a:xfrm>
          <a:solidFill>
            <a:schemeClr val="accent1"/>
          </a:solidFill>
          <a:ln w="25400">
            <a:solidFill>
              <a:schemeClr val="accent1">
                <a:shade val="50000"/>
              </a:schemeClr>
            </a:solidFill>
            <a:prstDash val="solid"/>
          </a:ln>
        </p:spPr>
      </p:sp>
      <p:sp>
        <p:nvSpPr>
          <p:cNvPr id="3" name="Заметки 2"/>
          <p:cNvSpPr txBox="1">
            <a:spLocks noGrp="1"/>
          </p:cNvSpPr>
          <p:nvPr>
            <p:ph type="body" sz="quarter" idx="1"/>
          </p:nvPr>
        </p:nvSpPr>
        <p:spPr>
          <a:xfrm>
            <a:off x="1159352" y="5492154"/>
            <a:ext cx="5180506" cy="4434925"/>
          </a:xfrm>
        </p:spPr>
        <p:txBody>
          <a:bodyPr/>
          <a:lstStyle/>
          <a:p>
            <a:endParaRPr lang="ru-RU" sz="2400">
              <a:solidFill>
                <a:srgbClr val="000000"/>
              </a:solidFill>
              <a:latin typeface="Thorndale" pitchFamily="18"/>
              <a:cs typeface="Tahoma" pitchFamily="2"/>
            </a:endParaRPr>
          </a:p>
        </p:txBody>
      </p:sp>
    </p:spTree>
    <p:extLst>
      <p:ext uri="{BB962C8B-B14F-4D97-AF65-F5344CB8AC3E}">
        <p14:creationId xmlns:p14="http://schemas.microsoft.com/office/powerpoint/2010/main" val="6930886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8265BB8F-C0E3-4AE1-AFA2-494F81AD8D0F}"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37922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71F87E7-972E-4F69-85B6-F8CC9CD8079D}"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3446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7D00CC7-6EAC-48B7-9E8A-C4FF7C8BD7ED}"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58459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AA2535E-3E10-4E31-9486-38A939200623}" type="datetime1">
              <a:rPr lang="ru-RU" smtClean="0">
                <a:solidFill>
                  <a:prstClr val="black">
                    <a:tint val="75000"/>
                  </a:prstClr>
                </a:solidFill>
              </a:rPr>
              <a:pPr/>
              <a:t>07.11.2017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574082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6770A67-AF6C-49F1-859F-54FCC2344A3B}" type="datetime1">
              <a:rPr lang="ru-RU" smtClean="0">
                <a:solidFill>
                  <a:prstClr val="black">
                    <a:tint val="75000"/>
                  </a:prstClr>
                </a:solidFill>
              </a:rPr>
              <a:pPr/>
              <a:t>07.11.2017</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900870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DDFDBAD-4F66-4653-A50F-580169263FF3}" type="datetime1">
              <a:rPr lang="ru-RU" smtClean="0">
                <a:solidFill>
                  <a:prstClr val="black">
                    <a:tint val="75000"/>
                  </a:prstClr>
                </a:solidFill>
              </a:rPr>
              <a:pPr/>
              <a:t>07.11.2017</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2071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491C20A-45B0-4363-90C1-1DA60FE787DF}" type="datetime1">
              <a:rPr lang="ru-RU" smtClean="0">
                <a:solidFill>
                  <a:prstClr val="black">
                    <a:tint val="75000"/>
                  </a:prstClr>
                </a:solidFill>
              </a:rPr>
              <a:pPr/>
              <a:t>07.11.2017</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8542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9C17981-76AA-412C-9172-A92145A770C2}" type="datetime1">
              <a:rPr lang="ru-RU" smtClean="0">
                <a:solidFill>
                  <a:prstClr val="black">
                    <a:tint val="75000"/>
                  </a:prstClr>
                </a:solidFill>
              </a:rPr>
              <a:pPr/>
              <a:t>07.11.2017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004951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7A603F4-A2C0-43B8-8F3B-28C62250BE26}" type="datetime1">
              <a:rPr lang="ru-RU" smtClean="0">
                <a:solidFill>
                  <a:prstClr val="black">
                    <a:tint val="75000"/>
                  </a:prstClr>
                </a:solidFill>
              </a:rPr>
              <a:pPr/>
              <a:t>07.11.2017</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685471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326092F-1B80-4788-B75D-E85C4E3B46D4}"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89566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3980B45-6D39-4AE5-B5CC-2A6EDAFD8B59}"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752334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6882">
              <a:srgbClr val="CBDAEC"/>
            </a:gs>
            <a:gs pos="56765">
              <a:srgbClr val="CBDAEC"/>
            </a:gs>
            <a:gs pos="95000">
              <a:srgbClr val="CBDAEC"/>
            </a:gs>
            <a:gs pos="56062">
              <a:srgbClr val="CCDAEC"/>
            </a:gs>
            <a:gs pos="55125">
              <a:srgbClr val="CDDBED"/>
            </a:gs>
            <a:gs pos="53250">
              <a:srgbClr val="D0DDEE"/>
            </a:gs>
            <a:gs pos="62000">
              <a:srgbClr val="D5E1F0"/>
            </a:gs>
            <a:gs pos="42000">
              <a:srgbClr val="E0E9F4"/>
            </a:gs>
            <a:gs pos="27000">
              <a:schemeClr val="accent1">
                <a:lumMod val="5000"/>
                <a:lumOff val="95000"/>
              </a:schemeClr>
            </a:gs>
            <a:gs pos="82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95056-AFC8-47B5-A83D-A1335A02CC27}" type="datetime1">
              <a:rPr lang="ru-RU" smtClean="0">
                <a:solidFill>
                  <a:prstClr val="black">
                    <a:tint val="75000"/>
                  </a:prstClr>
                </a:solidFill>
              </a:rPr>
              <a:pPr/>
              <a:t>07.11.2017</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1B0495-F56E-403B-8221-34581B41FD09}"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79673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sub_4003"/><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garantf1://12024624.9000/"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hyperlink" Target="garantf1://71274166.2000%2200d0c9ea79f9bace118c8200aa004ba90b0200000003000000e0c9ea79f9bace118c8200aa004ba90b4c00000067006100720061006e007400660031003a002f002f00370031003200370034003100360036002e0032003000300030002f000000795881f43b1d7f48af2c825dc485276300000000a5ab000/" TargetMode="External"/><Relationship Id="rId3" Type="http://schemas.openxmlformats.org/officeDocument/2006/relationships/hyperlink" Target="garantf1://71245510.1000%2200d0c9ea79f9bace118c8200aa004ba90b0200000003000000e0c9ea79f9bace118c8200aa004ba90b4c00000067006100720061006e007400660031003a002f002f00370031003200340035003500310030002e0031003000300030002f000000795881f43b1d7f48af2c825dc485276300000000a5ab000/" TargetMode="External"/><Relationship Id="rId7" Type="http://schemas.openxmlformats.org/officeDocument/2006/relationships/hyperlink" Target="garantf1://71245510.4000%2200d0c9ea79f9bace118c8200aa004ba90b0200000003000000e0c9ea79f9bace118c8200aa004ba90b4c00000067006100720061006e007400660031003a002f002f00370031003200340035003500310030002e0034003000300030002f000000795881f43b1d7f48af2c825dc485276300000000a5ab000/"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file:///E:\!!!!!!!!!!!!!!!!&#1057;&#1056;&#1054;\&#1054;&#1041;&#1065;&#1045;&#1045;%20&#1057;&#1054;&#1041;&#1056;&#1040;&#1053;&#1048;&#1045;%202017\l%20%22sub_2411%2208d0c9ea79f9bace118c8200aa004ba90b0200000008000000090000007300750062005f003200340031003100000" TargetMode="External"/><Relationship Id="rId5" Type="http://schemas.openxmlformats.org/officeDocument/2006/relationships/hyperlink" Target="garantf1://71245510.3000%2200d0c9ea79f9bace118c8200aa004ba90b0200000003000000e0c9ea79f9bace118c8200aa004ba90b4c00000067006100720061006e007400660031003a002f002f00370031003200340035003500310030002e0033003000300030002f000000795881f43b1d7f48af2c825dc485276300000000a5ab000/" TargetMode="External"/><Relationship Id="rId4" Type="http://schemas.openxmlformats.org/officeDocument/2006/relationships/hyperlink" Target="garantf1://71245510.2000%2200d0c9ea79f9bace118c8200aa004ba90b0200000003000000e0c9ea79f9bace118c8200aa004ba90b4c00000067006100720061006e007400660031003a002f002f00370031003200340035003500310030002e0032003000300030002f000000795881f43b1d7f48af2c825dc485276300000000a5ab000/"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garantf1://71484242.0/"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53213" y="797510"/>
            <a:ext cx="8877811" cy="52629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ru-RU" sz="4400" b="1" dirty="0">
                <a:solidFill>
                  <a:prstClr val="black"/>
                </a:solidFill>
                <a:latin typeface="Times New Roman" pitchFamily="18" charset="0"/>
                <a:cs typeface="Times New Roman" pitchFamily="18" charset="0"/>
              </a:rPr>
              <a:t>Об отдельных вопросах деятельности кадастровых инженеров</a:t>
            </a:r>
            <a:endParaRPr kumimoji="0" lang="ru-RU" sz="44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32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Заместитель исполнительного директора СРО АКИ «Поволжье», заместитель председателя Апелляционной комиссии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Росреестра по Республике Татарстан</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800" b="1" i="1"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Селезнева Татьяна Вениаминовна</a:t>
            </a:r>
          </a:p>
        </p:txBody>
      </p:sp>
    </p:spTree>
    <p:extLst>
      <p:ext uri="{BB962C8B-B14F-4D97-AF65-F5344CB8AC3E}">
        <p14:creationId xmlns:p14="http://schemas.microsoft.com/office/powerpoint/2010/main" val="17262735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79D00E9-2E71-492D-A5A2-931649AFE154}"/>
              </a:ext>
            </a:extLst>
          </p:cNvPr>
          <p:cNvSpPr txBox="1"/>
          <p:nvPr/>
        </p:nvSpPr>
        <p:spPr>
          <a:xfrm>
            <a:off x="186431" y="121021"/>
            <a:ext cx="11709649"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000" b="0" i="0" u="none" strike="noStrike" kern="1200" cap="none" spc="0" normalizeH="0" baseline="0" noProof="0" dirty="0">
                <a:ln>
                  <a:noFill/>
                </a:ln>
                <a:solidFill>
                  <a:srgbClr val="FF0000"/>
                </a:solidFill>
                <a:effectLst/>
                <a:uLnTx/>
                <a:uFillTx/>
                <a:latin typeface="Calibri"/>
                <a:ea typeface="+mn-ea"/>
                <a:cs typeface="+mn-cs"/>
              </a:rPr>
              <a:t>Письмо от Филиала ФГБУ "Федеральная кадастровая палата Росреестра" по </a:t>
            </a:r>
            <a:r>
              <a:rPr lang="ru-RU" sz="2000" dirty="0">
                <a:solidFill>
                  <a:srgbClr val="FF0000"/>
                </a:solidFill>
                <a:latin typeface="Calibri"/>
              </a:rPr>
              <a:t>Кировской области</a:t>
            </a:r>
            <a:r>
              <a:rPr kumimoji="0" lang="ru-RU" sz="2000" b="0" i="0" u="none" strike="noStrike" kern="1200" cap="none" spc="0" normalizeH="0" baseline="0" noProof="0" dirty="0">
                <a:ln>
                  <a:noFill/>
                </a:ln>
                <a:solidFill>
                  <a:srgbClr val="FF0000"/>
                </a:solidFill>
                <a:effectLst/>
                <a:uLnTx/>
                <a:uFillTx/>
                <a:latin typeface="Calibri"/>
                <a:ea typeface="+mn-ea"/>
                <a:cs typeface="+mn-cs"/>
              </a:rPr>
              <a:t> №</a:t>
            </a:r>
            <a:r>
              <a:rPr lang="ru-RU" sz="2000" dirty="0">
                <a:solidFill>
                  <a:srgbClr val="FF0000"/>
                </a:solidFill>
                <a:latin typeface="Calibri"/>
              </a:rPr>
              <a:t>01-04-08/2253</a:t>
            </a:r>
            <a:r>
              <a:rPr kumimoji="0" lang="ru-RU" sz="2000" b="0" i="0" u="none" strike="noStrike" kern="1200" cap="none" spc="0" normalizeH="0" baseline="0" noProof="0" dirty="0">
                <a:ln>
                  <a:noFill/>
                </a:ln>
                <a:solidFill>
                  <a:srgbClr val="FF0000"/>
                </a:solidFill>
                <a:effectLst/>
                <a:uLnTx/>
                <a:uFillTx/>
                <a:latin typeface="Calibri"/>
                <a:ea typeface="+mn-ea"/>
                <a:cs typeface="+mn-cs"/>
              </a:rPr>
              <a:t> от 6.10.2017 г.</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Рисунок 6">
            <a:extLst>
              <a:ext uri="{FF2B5EF4-FFF2-40B4-BE49-F238E27FC236}">
                <a16:creationId xmlns:a16="http://schemas.microsoft.com/office/drawing/2014/main" id="{9551E797-F75E-438C-9BA7-CDD24BCEB796}"/>
              </a:ext>
            </a:extLst>
          </p:cNvPr>
          <p:cNvPicPr/>
          <p:nvPr/>
        </p:nvPicPr>
        <p:blipFill rotWithShape="1">
          <a:blip r:embed="rId2"/>
          <a:srcRect l="33024" t="11256" r="34050" b="6997"/>
          <a:stretch/>
        </p:blipFill>
        <p:spPr bwMode="auto">
          <a:xfrm>
            <a:off x="1086127" y="958788"/>
            <a:ext cx="4338129" cy="5517103"/>
          </a:xfrm>
          <a:prstGeom prst="rect">
            <a:avLst/>
          </a:prstGeom>
          <a:ln>
            <a:noFill/>
          </a:ln>
          <a:extLst>
            <a:ext uri="{53640926-AAD7-44D8-BBD7-CCE9431645EC}">
              <a14:shadowObscured xmlns:a14="http://schemas.microsoft.com/office/drawing/2010/main"/>
            </a:ext>
          </a:extLst>
        </p:spPr>
      </p:pic>
      <p:pic>
        <p:nvPicPr>
          <p:cNvPr id="8" name="Рисунок 7">
            <a:extLst>
              <a:ext uri="{FF2B5EF4-FFF2-40B4-BE49-F238E27FC236}">
                <a16:creationId xmlns:a16="http://schemas.microsoft.com/office/drawing/2014/main" id="{6FEFAAC7-D4D0-4E9E-AB75-061043834118}"/>
              </a:ext>
            </a:extLst>
          </p:cNvPr>
          <p:cNvPicPr/>
          <p:nvPr/>
        </p:nvPicPr>
        <p:blipFill rotWithShape="1">
          <a:blip r:embed="rId3"/>
          <a:srcRect l="33316" t="12816" r="33952" b="5265"/>
          <a:stretch/>
        </p:blipFill>
        <p:spPr bwMode="auto">
          <a:xfrm>
            <a:off x="6661952" y="1105906"/>
            <a:ext cx="4266460" cy="53699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483268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B5815C-ADB1-4EA3-AE07-9E8CC085B80D}"/>
              </a:ext>
            </a:extLst>
          </p:cNvPr>
          <p:cNvSpPr txBox="1"/>
          <p:nvPr/>
        </p:nvSpPr>
        <p:spPr>
          <a:xfrm>
            <a:off x="825623" y="230819"/>
            <a:ext cx="10644327" cy="1508105"/>
          </a:xfrm>
          <a:prstGeom prst="rect">
            <a:avLst/>
          </a:prstGeom>
          <a:noFill/>
        </p:spPr>
        <p:txBody>
          <a:bodyPr wrap="square" rtlCol="0">
            <a:spAutoFit/>
          </a:bodyPr>
          <a:lstStyle/>
          <a:p>
            <a:pPr lvl="0" algn="ctr">
              <a:defRPr/>
            </a:pPr>
            <a:r>
              <a:rPr lang="ru-RU" sz="2300" dirty="0">
                <a:solidFill>
                  <a:srgbClr val="FF0000"/>
                </a:solidFill>
              </a:rPr>
              <a:t>Основные ошибки, допускаемые кадастровыми инженерами при подготовке межевых и технических планов, актов обследования, карт-планов территории, подготовленных в результате выполнения комплексных кадастровых работ 		за период с 01.01.2017 по 30.09.2017		</a:t>
            </a:r>
          </a:p>
        </p:txBody>
      </p:sp>
      <p:graphicFrame>
        <p:nvGraphicFramePr>
          <p:cNvPr id="5" name="Таблица 4">
            <a:extLst>
              <a:ext uri="{FF2B5EF4-FFF2-40B4-BE49-F238E27FC236}">
                <a16:creationId xmlns:a16="http://schemas.microsoft.com/office/drawing/2014/main" id="{31408E44-5A48-4EDB-86D8-3757645F2397}"/>
              </a:ext>
            </a:extLst>
          </p:cNvPr>
          <p:cNvGraphicFramePr>
            <a:graphicFrameLocks noGrp="1"/>
          </p:cNvGraphicFramePr>
          <p:nvPr>
            <p:extLst>
              <p:ext uri="{D42A27DB-BD31-4B8C-83A1-F6EECF244321}">
                <p14:modId xmlns:p14="http://schemas.microsoft.com/office/powerpoint/2010/main" val="3772775384"/>
              </p:ext>
            </p:extLst>
          </p:nvPr>
        </p:nvGraphicFramePr>
        <p:xfrm>
          <a:off x="1193667" y="1833984"/>
          <a:ext cx="9859032" cy="4674173"/>
        </p:xfrm>
        <a:graphic>
          <a:graphicData uri="http://schemas.openxmlformats.org/drawingml/2006/table">
            <a:tbl>
              <a:tblPr firstRow="1" firstCol="1" bandRow="1">
                <a:tableStyleId>{5C22544A-7EE6-4342-B048-85BDC9FD1C3A}</a:tableStyleId>
              </a:tblPr>
              <a:tblGrid>
                <a:gridCol w="550266">
                  <a:extLst>
                    <a:ext uri="{9D8B030D-6E8A-4147-A177-3AD203B41FA5}">
                      <a16:colId xmlns:a16="http://schemas.microsoft.com/office/drawing/2014/main" val="1922549740"/>
                    </a:ext>
                  </a:extLst>
                </a:gridCol>
                <a:gridCol w="9308766">
                  <a:extLst>
                    <a:ext uri="{9D8B030D-6E8A-4147-A177-3AD203B41FA5}">
                      <a16:colId xmlns:a16="http://schemas.microsoft.com/office/drawing/2014/main" val="3267061410"/>
                    </a:ext>
                  </a:extLst>
                </a:gridCol>
              </a:tblGrid>
              <a:tr h="195484">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Нарушения</a:t>
                      </a:r>
                      <a:endParaRPr lang="ru-RU" sz="11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4903001"/>
                  </a:ext>
                </a:extLst>
              </a:tr>
              <a:tr h="472657">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1</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XML-документ (архив) МП, ТП, Акта обследования, приложенного к заявлению, не проходящего автоматическую проверку в АИС ГКН по причине:</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203534347"/>
                  </a:ext>
                </a:extLst>
              </a:tr>
              <a:tr h="472657">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1.1</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тип ТП не соответствует виду заявления (разделы XML-документа ТП заполнены, в связи с изменением сведений об ОН, а представлено заявление о постановке на ГКУ)</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975677629"/>
                  </a:ext>
                </a:extLst>
              </a:tr>
              <a:tr h="22813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1.2</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XML файл МП, ТП отсутствует в корне архива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40006755"/>
                  </a:ext>
                </a:extLst>
              </a:tr>
              <a:tr h="22813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1.3</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XML файл МП, ТП ранее был представлен с другим заявлением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70740980"/>
                  </a:ext>
                </a:extLst>
              </a:tr>
              <a:tr h="22813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1.4</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кадастровые номера ОН, указаны в XML файле МП, ТП с ошибками</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196456"/>
                  </a:ext>
                </a:extLst>
              </a:tr>
              <a:tr h="22813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МП, ТП, Акт обследования не соответствуют предъявляемым к ним требованиям, в частности:</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966889607"/>
                  </a:ext>
                </a:extLst>
              </a:tr>
              <a:tr h="71718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2.1</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отсутствие всех сведений о кадастровом инженере (СНИЛС, номера и даты заключения договора на выполнение кадастровых работ, сведения о номере регистрации в государственном реестре лиц, осуществляющих кадастровую деятельность) (п. 30 Требований № 921, п. 26 Требований № 953, п. 8 Требований № 861)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93533014"/>
                  </a:ext>
                </a:extLst>
              </a:tr>
              <a:tr h="478805">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в ТП, МП, Акте обследования отсутствует согласие заказчика кадастровых работ (физического лица) на обработку персональных данных (п. 28 Требований № 921, п. 25 Требований № 953)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905955953"/>
                  </a:ext>
                </a:extLst>
              </a:tr>
              <a:tr h="472657">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при выполнении кадастровых работ использовано недостаточное количество пунктов государственной геодезической сети или опорной межевой сети (минимум 3 согласно п. 31 Требований № 921, п. 28 Требований № 953)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51841856"/>
                  </a:ext>
                </a:extLst>
              </a:tr>
              <a:tr h="951377">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a:t>
                      </a:r>
                      <a:endParaRPr lang="ru-RU" sz="11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400" dirty="0">
                          <a:effectLst/>
                          <a:latin typeface="Times New Roman" panose="02020603050405020304" pitchFamily="18" charset="0"/>
                          <a:cs typeface="Times New Roman" panose="02020603050405020304" pitchFamily="18" charset="0"/>
                        </a:rPr>
                        <a:t>в разделе «Исходные данные», отсутствуют реквизиты документов, содержащих сведения ЕГРН (п. 31 Требований № 921, п. 19 Требований № 953) </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17314078"/>
                  </a:ext>
                </a:extLst>
              </a:tr>
            </a:tbl>
          </a:graphicData>
        </a:graphic>
      </p:graphicFrame>
    </p:spTree>
    <p:extLst>
      <p:ext uri="{BB962C8B-B14F-4D97-AF65-F5344CB8AC3E}">
        <p14:creationId xmlns:p14="http://schemas.microsoft.com/office/powerpoint/2010/main" val="1874512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D79208E0-C7D6-43D8-AFF6-9CEC87BB5802}"/>
              </a:ext>
            </a:extLst>
          </p:cNvPr>
          <p:cNvGraphicFramePr>
            <a:graphicFrameLocks noGrp="1"/>
          </p:cNvGraphicFramePr>
          <p:nvPr>
            <p:extLst>
              <p:ext uri="{D42A27DB-BD31-4B8C-83A1-F6EECF244321}">
                <p14:modId xmlns:p14="http://schemas.microsoft.com/office/powerpoint/2010/main" val="3015509115"/>
              </p:ext>
            </p:extLst>
          </p:nvPr>
        </p:nvGraphicFramePr>
        <p:xfrm>
          <a:off x="440924" y="284085"/>
          <a:ext cx="11310152" cy="6081206"/>
        </p:xfrm>
        <a:graphic>
          <a:graphicData uri="http://schemas.openxmlformats.org/drawingml/2006/table">
            <a:tbl>
              <a:tblPr firstRow="1" firstCol="1" bandRow="1">
                <a:tableStyleId>{5C22544A-7EE6-4342-B048-85BDC9FD1C3A}</a:tableStyleId>
              </a:tblPr>
              <a:tblGrid>
                <a:gridCol w="651307">
                  <a:extLst>
                    <a:ext uri="{9D8B030D-6E8A-4147-A177-3AD203B41FA5}">
                      <a16:colId xmlns:a16="http://schemas.microsoft.com/office/drawing/2014/main" val="3316255786"/>
                    </a:ext>
                  </a:extLst>
                </a:gridCol>
                <a:gridCol w="10658845">
                  <a:extLst>
                    <a:ext uri="{9D8B030D-6E8A-4147-A177-3AD203B41FA5}">
                      <a16:colId xmlns:a16="http://schemas.microsoft.com/office/drawing/2014/main" val="3804232417"/>
                    </a:ext>
                  </a:extLst>
                </a:gridCol>
              </a:tblGrid>
              <a:tr h="524713">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 п/п</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Нарушения</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5739569"/>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2.5</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адрес объекта недвижимости внесен в ТП, МП не структурировано, не в соответствии со сведениями ФИАС (</a:t>
                      </a:r>
                      <a:r>
                        <a:rPr lang="ru-RU" sz="1300" dirty="0" err="1">
                          <a:effectLst/>
                          <a:latin typeface="Times New Roman" panose="02020603050405020304" pitchFamily="18" charset="0"/>
                          <a:cs typeface="Times New Roman" panose="02020603050405020304" pitchFamily="18" charset="0"/>
                        </a:rPr>
                        <a:t>пп</a:t>
                      </a:r>
                      <a:r>
                        <a:rPr lang="ru-RU" sz="1300" dirty="0">
                          <a:effectLst/>
                          <a:latin typeface="Times New Roman" panose="02020603050405020304" pitchFamily="18" charset="0"/>
                          <a:cs typeface="Times New Roman" panose="02020603050405020304" pitchFamily="18" charset="0"/>
                        </a:rPr>
                        <a:t>. 7 п. 43 Требований № 953, п. 49 Требований № 921)</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436869909"/>
                  </a:ext>
                </a:extLst>
              </a:tr>
              <a:tr h="282900">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2.6</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в составе приложений отсутствует документ о присвоении адреса ЗУ, ОКС (п. 49 Требований № 921, пп.7 п. 43 Требований № 953)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06126864"/>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2.7</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приложенные к МП, ТП электронные образы документов не отвечают предъявляемым к ним требованиям (не цветные, качество образа не позволяет прочесть текст) (п. 22 Требований № 921, п. 21 Требований № 953)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77500119"/>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2.8</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МП, ТП, Акт обследования не обеспечивает считывание и контроль представленных данных ( п. 18 Требований № 921, п. 21 Требований № 953, п. 11 Требований № 861)</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59651879"/>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2.9</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не верно заполнены сведения о координатах (проверка на пространственный анализ отрицательная: самопересечение полигона, </a:t>
                      </a:r>
                      <a:r>
                        <a:rPr lang="ru-RU" sz="1300" dirty="0" err="1">
                          <a:effectLst/>
                          <a:latin typeface="Times New Roman" panose="02020603050405020304" pitchFamily="18" charset="0"/>
                          <a:cs typeface="Times New Roman" panose="02020603050405020304" pitchFamily="18" charset="0"/>
                        </a:rPr>
                        <a:t>нетопокорректность</a:t>
                      </a:r>
                      <a:r>
                        <a:rPr lang="ru-RU" sz="1300" dirty="0">
                          <a:effectLst/>
                          <a:latin typeface="Times New Roman" panose="02020603050405020304" pitchFamily="18" charset="0"/>
                          <a:cs typeface="Times New Roman" panose="02020603050405020304" pitchFamily="18" charset="0"/>
                        </a:rPr>
                        <a:t>, повторяющиеся точки)</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442893605"/>
                  </a:ext>
                </a:extLst>
              </a:tr>
              <a:tr h="282900">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2.10</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неверно указан номер кадастрового квартала, в пределах которого располагается, образуемый ЗУ (п. 48 Требований № 921)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01341"/>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2.11</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в МП не указаны предельные минимальный и максимальный размеры, соответствующие виду разрешенного использования ЗУ, а также реквизиты документов, устанавливающих такие размеры (п. 52 Требований № 921)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6890930"/>
                  </a:ext>
                </a:extLst>
              </a:tr>
              <a:tr h="792989">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2.12</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категория земель и(или) вид разрешенного использования, указанные в МП образуемого ЗУ, не соответствуют сведениям ЕГРН о категории земель и виде разрешенного использования исходного ЗУ, при этом документы подтверждающие изменение, указанных сведений отсутствуют в МП (</a:t>
                      </a:r>
                      <a:r>
                        <a:rPr lang="ru-RU" sz="1300" dirty="0" err="1">
                          <a:effectLst/>
                          <a:latin typeface="Times New Roman" panose="02020603050405020304" pitchFamily="18" charset="0"/>
                          <a:cs typeface="Times New Roman" panose="02020603050405020304" pitchFamily="18" charset="0"/>
                        </a:rPr>
                        <a:t>пп</a:t>
                      </a:r>
                      <a:r>
                        <a:rPr lang="ru-RU" sz="1300" dirty="0">
                          <a:effectLst/>
                          <a:latin typeface="Times New Roman" panose="02020603050405020304" pitchFamily="18" charset="0"/>
                          <a:cs typeface="Times New Roman" panose="02020603050405020304" pitchFamily="18" charset="0"/>
                        </a:rPr>
                        <a:t>. 50, 51 Требований № 921)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06387019"/>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2.13</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вид разрешенного использования, указанный в МП, противоречит перечню основных видов разрешенного использования соответствующей территориальной зоны согласно правилам землепользования и застройки (п. 51 Требований № 921)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328174215"/>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2.14</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вид разрешенного использования, указанный в МП, образуемого ЗУ, не соответствует классификатору видов разрешенного использования, утвержденному Приказом № 540</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672050295"/>
                  </a:ext>
                </a:extLst>
              </a:tr>
              <a:tr h="524713">
                <a:tc>
                  <a:txBody>
                    <a:bodyPr/>
                    <a:lstStyle/>
                    <a:p>
                      <a:pPr algn="ctr">
                        <a:lnSpc>
                          <a:spcPct val="107000"/>
                        </a:lnSpc>
                        <a:spcAft>
                          <a:spcPts val="0"/>
                        </a:spcAft>
                      </a:pPr>
                      <a:r>
                        <a:rPr lang="ru-RU" sz="1300">
                          <a:effectLst/>
                          <a:latin typeface="Times New Roman" panose="02020603050405020304" pitchFamily="18" charset="0"/>
                          <a:cs typeface="Times New Roman" panose="02020603050405020304" pitchFamily="18" charset="0"/>
                        </a:rPr>
                        <a:t>2.15</a:t>
                      </a:r>
                      <a:endParaRPr lang="ru-RU" sz="13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ru-RU" sz="1300" dirty="0">
                          <a:effectLst/>
                          <a:latin typeface="Times New Roman" panose="02020603050405020304" pitchFamily="18" charset="0"/>
                          <a:cs typeface="Times New Roman" panose="02020603050405020304" pitchFamily="18" charset="0"/>
                        </a:rPr>
                        <a:t>в МП отсутствуют сведения об обеспечении доступа (прохода или проезда от земель общего пользования, земельных участков общего пользования, территории общего пользования) к образуемым или измененным земельным участкам (п. 55 Требований № 921) </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865283333"/>
                  </a:ext>
                </a:extLst>
              </a:tr>
            </a:tbl>
          </a:graphicData>
        </a:graphic>
      </p:graphicFrame>
    </p:spTree>
    <p:extLst>
      <p:ext uri="{BB962C8B-B14F-4D97-AF65-F5344CB8AC3E}">
        <p14:creationId xmlns:p14="http://schemas.microsoft.com/office/powerpoint/2010/main" val="30652750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22C2661C-8951-4508-BE49-FDE517FC3C8E}"/>
              </a:ext>
            </a:extLst>
          </p:cNvPr>
          <p:cNvGraphicFramePr>
            <a:graphicFrameLocks noGrp="1"/>
          </p:cNvGraphicFramePr>
          <p:nvPr>
            <p:extLst>
              <p:ext uri="{D42A27DB-BD31-4B8C-83A1-F6EECF244321}">
                <p14:modId xmlns:p14="http://schemas.microsoft.com/office/powerpoint/2010/main" val="1072760703"/>
              </p:ext>
            </p:extLst>
          </p:nvPr>
        </p:nvGraphicFramePr>
        <p:xfrm>
          <a:off x="319596" y="257453"/>
          <a:ext cx="11434439" cy="6347535"/>
        </p:xfrm>
        <a:graphic>
          <a:graphicData uri="http://schemas.openxmlformats.org/drawingml/2006/table">
            <a:tbl>
              <a:tblPr firstRow="1" firstCol="1" bandRow="1">
                <a:tableStyleId>{5C22544A-7EE6-4342-B048-85BDC9FD1C3A}</a:tableStyleId>
              </a:tblPr>
              <a:tblGrid>
                <a:gridCol w="537072">
                  <a:extLst>
                    <a:ext uri="{9D8B030D-6E8A-4147-A177-3AD203B41FA5}">
                      <a16:colId xmlns:a16="http://schemas.microsoft.com/office/drawing/2014/main" val="3602783651"/>
                    </a:ext>
                  </a:extLst>
                </a:gridCol>
                <a:gridCol w="10897367">
                  <a:extLst>
                    <a:ext uri="{9D8B030D-6E8A-4147-A177-3AD203B41FA5}">
                      <a16:colId xmlns:a16="http://schemas.microsoft.com/office/drawing/2014/main" val="938305887"/>
                    </a:ext>
                  </a:extLst>
                </a:gridCol>
              </a:tblGrid>
              <a:tr h="404972">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Нарушения</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3720328356"/>
                  </a:ext>
                </a:extLst>
              </a:tr>
              <a:tr h="1854549">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2.16</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«Заключение кадастрового инженера» МП</a:t>
                      </a:r>
                      <a:br>
                        <a:rPr lang="ru-RU" sz="1200" dirty="0">
                          <a:effectLst/>
                          <a:latin typeface="Times New Roman" panose="02020603050405020304" pitchFamily="18" charset="0"/>
                          <a:cs typeface="Times New Roman" panose="02020603050405020304" pitchFamily="18" charset="0"/>
                        </a:rPr>
                      </a:br>
                      <a:r>
                        <a:rPr lang="ru-RU" sz="1200" dirty="0">
                          <a:effectLst/>
                          <a:latin typeface="Times New Roman" panose="02020603050405020304" pitchFamily="18" charset="0"/>
                          <a:cs typeface="Times New Roman" panose="02020603050405020304" pitchFamily="18" charset="0"/>
                        </a:rPr>
                        <a:t>отсутствует обоснование изменения площади, конфигурации ЗУ, местоположения уточненных границ ЗУ (при первичном уточнении) или не содержится обоснование местоположения уточненных границ ЗУ в связи с наличием реестровой ошибки или отсутствуют предложения кадастрового инженера по устранению выявленных ошибок, в том числе результаты необходимых измерений, при наличии информации о выявленной реестровой ошибке, или при наличии в соответствующем разделе межевого плана сведений о предельных минимальных и максимальных размерах, соответствующих виду разрешенного использования земельного участка, не указаны реквизиты документов, устанавливающих такие предельные минимальный и максимальный размеры, соответствующие виду разрешенного использования земельного участка.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13, 69, 70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603553211"/>
                  </a:ext>
                </a:extLst>
              </a:tr>
              <a:tr h="40497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2.17</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графической части МП не отображены границы всех смежных ЗУ, сведения ЕГРН о которых подлежат уточнению (п. 73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2337839560"/>
                  </a:ext>
                </a:extLst>
              </a:tr>
              <a:tr h="612055">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2.18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«Схема расположения земельных участков» не указаны границы территориальных зон, зон с особыми условиями использования территории, территорий объектов культурного наследия, в случаях расположения ЗУ в таких зонах, а также отсутствуют сведения о смежных земельных участках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75, 76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2293269185"/>
                  </a:ext>
                </a:extLst>
              </a:tr>
              <a:tr h="612055">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2.19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форма Акта согласования местоположения границ земельного участка не соответствует требованиям: не включены сведения о заинтересованном лице, являющемся правообладателем земельного участка, имеются незаверенные подчистки, приписки, зачеркнутые слова (п. 85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788078765"/>
                  </a:ext>
                </a:extLst>
              </a:tr>
              <a:tr h="40497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составе МП отсутствует Акт согласования местоположения границ земельного участка, либо не согласована одна из границ ЗУ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82, 85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3843224935"/>
                  </a:ext>
                </a:extLst>
              </a:tr>
              <a:tr h="208604">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количество Актов согласования местоположения границ не соответствует количеству уточняемых ЗУ (п.24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3373637464"/>
                  </a:ext>
                </a:extLst>
              </a:tr>
              <a:tr h="81913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отсутствуют сведения о согласовании местоположения уточняемой границы земельного участка с лицами,  обладающими смежными земельными участками на праве, указанном в ч. 3 ст. 39 Федерального закона от 24.07.2007 № 221-ФЗ "О кадастровой деятельности" (далее - Закон о кадастровой деятельности). Границы смежного участка не установлены. ( 39-ЕЗ,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83, 84, 86, 87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3355460090"/>
                  </a:ext>
                </a:extLst>
              </a:tr>
              <a:tr h="1026220">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состав Приложения не включены копии нотариально удостоверенных доверенностей, копии иных документов подтверждающих полномочия лиц. </a:t>
                      </a:r>
                      <a:r>
                        <a:rPr lang="ru-RU" sz="1200" dirty="0" err="1">
                          <a:effectLst/>
                          <a:latin typeface="Times New Roman" panose="02020603050405020304" pitchFamily="18" charset="0"/>
                          <a:cs typeface="Times New Roman" panose="02020603050405020304" pitchFamily="18" charset="0"/>
                        </a:rPr>
                        <a:t>учавствующих</a:t>
                      </a:r>
                      <a:r>
                        <a:rPr lang="ru-RU" sz="1200" dirty="0">
                          <a:effectLst/>
                          <a:latin typeface="Times New Roman" panose="02020603050405020304" pitchFamily="18" charset="0"/>
                          <a:cs typeface="Times New Roman" panose="02020603050405020304" pitchFamily="18" charset="0"/>
                        </a:rPr>
                        <a:t> в согласовании, а также не включены документы, определяющие местоположение границ образуемого земельного участка, использованные кадастровым инженером при проведении кадастровых работ, отсутствуют документы, свидетельствующие о соблюдении порядка извещения заинтересованных лиц о проведении собрания о согласовании местоположения границы земельного участка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22, 24, 25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587" marR="54587" marT="0" marB="0" anchor="ctr"/>
                </a:tc>
                <a:extLst>
                  <a:ext uri="{0D108BD9-81ED-4DB2-BD59-A6C34878D82A}">
                    <a16:rowId xmlns:a16="http://schemas.microsoft.com/office/drawing/2014/main" val="2051750473"/>
                  </a:ext>
                </a:extLst>
              </a:tr>
            </a:tbl>
          </a:graphicData>
        </a:graphic>
      </p:graphicFrame>
    </p:spTree>
    <p:extLst>
      <p:ext uri="{BB962C8B-B14F-4D97-AF65-F5344CB8AC3E}">
        <p14:creationId xmlns:p14="http://schemas.microsoft.com/office/powerpoint/2010/main" val="424961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0CB048C4-0779-443A-BBAF-C30CA9EDF07F}"/>
              </a:ext>
            </a:extLst>
          </p:cNvPr>
          <p:cNvGraphicFramePr>
            <a:graphicFrameLocks noGrp="1"/>
          </p:cNvGraphicFramePr>
          <p:nvPr>
            <p:extLst>
              <p:ext uri="{D42A27DB-BD31-4B8C-83A1-F6EECF244321}">
                <p14:modId xmlns:p14="http://schemas.microsoft.com/office/powerpoint/2010/main" val="2118031807"/>
              </p:ext>
            </p:extLst>
          </p:nvPr>
        </p:nvGraphicFramePr>
        <p:xfrm>
          <a:off x="381740" y="239697"/>
          <a:ext cx="11487705" cy="6429606"/>
        </p:xfrm>
        <a:graphic>
          <a:graphicData uri="http://schemas.openxmlformats.org/drawingml/2006/table">
            <a:tbl>
              <a:tblPr firstRow="1" firstCol="1" bandRow="1">
                <a:tableStyleId>{5C22544A-7EE6-4342-B048-85BDC9FD1C3A}</a:tableStyleId>
              </a:tblPr>
              <a:tblGrid>
                <a:gridCol w="388681">
                  <a:extLst>
                    <a:ext uri="{9D8B030D-6E8A-4147-A177-3AD203B41FA5}">
                      <a16:colId xmlns:a16="http://schemas.microsoft.com/office/drawing/2014/main" val="4018597098"/>
                    </a:ext>
                  </a:extLst>
                </a:gridCol>
                <a:gridCol w="11099024">
                  <a:extLst>
                    <a:ext uri="{9D8B030D-6E8A-4147-A177-3AD203B41FA5}">
                      <a16:colId xmlns:a16="http://schemas.microsoft.com/office/drawing/2014/main" val="3982810323"/>
                    </a:ext>
                  </a:extLst>
                </a:gridCol>
              </a:tblGrid>
              <a:tr h="389243">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Нарушения</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3425591308"/>
                  </a:ext>
                </a:extLst>
              </a:tr>
              <a:tr h="111758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отсутствуют сведения о смежных земельных участках и (или) сведения о документах, подтверждающих право гражданина на смежный земельный участок (при отсутствии в ЕГРН сведений о зарегистрированных правах (обременениях) на такой земельный участок в установленном действующим законодательством порядке), или сведения о смежных земельных участках, указанные в акте согласования местоположения границ земельного участка, противоречивы сведениям о смежных земельных участках, указанным в соответствующем разделе представленного межевого плана (</a:t>
                      </a:r>
                      <a:r>
                        <a:rPr lang="ru-RU" sz="1200" dirty="0" err="1">
                          <a:effectLst/>
                          <a:latin typeface="Times New Roman" panose="02020603050405020304" pitchFamily="18" charset="0"/>
                          <a:cs typeface="Times New Roman" panose="02020603050405020304" pitchFamily="18" charset="0"/>
                        </a:rPr>
                        <a:t>п.п</a:t>
                      </a:r>
                      <a:r>
                        <a:rPr lang="ru-RU" sz="1200" dirty="0">
                          <a:effectLst/>
                          <a:latin typeface="Times New Roman" panose="02020603050405020304" pitchFamily="18" charset="0"/>
                          <a:cs typeface="Times New Roman" panose="02020603050405020304" pitchFamily="18" charset="0"/>
                        </a:rPr>
                        <a:t>. 60, 61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881903286"/>
                  </a:ext>
                </a:extLst>
              </a:tr>
              <a:tr h="235272">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2.25</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отсутствуют либо указаны не все ОН, расположенные на данном ЗУ, при наличии таких ОН в ЕГРН (п. 35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3507265381"/>
                  </a:ext>
                </a:extLst>
              </a:tr>
              <a:tr h="4462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2.26</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не заполнен реквизит 3 раздела "Сведения об образуемых земельных участках" при образовании ЗУ в результате перераспределения (п.48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3217481801"/>
                  </a:ext>
                </a:extLst>
              </a:tr>
              <a:tr h="4462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2.27</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МП подготовлен на образование одного земельного участка путем перераспределения двух земельных участков (ст. 11.7 Земельного кодекса РФ, п. 20, п. 27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871482218"/>
                  </a:ext>
                </a:extLst>
              </a:tr>
              <a:tr h="4462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«Чертеж земельного участка и их частей» существующая характерная точка обозначена как вновь образованная точка (п. 43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38059850"/>
                  </a:ext>
                </a:extLst>
              </a:tr>
              <a:tr h="4462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2.29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"Исходные данные" МП не указываются сведения о частях исходных или уточняемых земельных участков  при их наличии в ЕГРН (п. 36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1113995217"/>
                  </a:ext>
                </a:extLst>
              </a:tr>
              <a:tr h="669334">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состав МП, подготовленного в результате кадастровых работ по образованию земельного участка путем раздела земельного участка, при котором исходный земельный участок сохраняется в измененных границах, не включается раздел "Сведения об измененных земельных участках" (п. 10 Требований № 921)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56413771"/>
                  </a:ext>
                </a:extLst>
              </a:tr>
              <a:tr h="892445">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при подготовки МП не использован проект перераспределения сельскохозяйственных угодий и иных земель сельскохозяйственного назначения; не включена в состав Приложения МП копию фрагмента графического изображения из проекта перераспределения сельскохозяйственных угодий и иных земель сельскохозяйственного назначения, содержащего сведения (реквизиты, отметки) об утверждении документа (п. п. 22, 25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2896492681"/>
                  </a:ext>
                </a:extLst>
              </a:tr>
              <a:tr h="669334">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указана средняя квадратическая погрешность положения характерной точки (</a:t>
                      </a:r>
                      <a:r>
                        <a:rPr lang="ru-RU" sz="1200" dirty="0" err="1">
                          <a:effectLst/>
                          <a:latin typeface="Times New Roman" panose="02020603050405020304" pitchFamily="18" charset="0"/>
                          <a:cs typeface="Times New Roman" panose="02020603050405020304" pitchFamily="18" charset="0"/>
                        </a:rPr>
                        <a:t>Mt</a:t>
                      </a:r>
                      <a:r>
                        <a:rPr lang="ru-RU" sz="1200" dirty="0">
                          <a:effectLst/>
                          <a:latin typeface="Times New Roman" panose="02020603050405020304" pitchFamily="18" charset="0"/>
                          <a:cs typeface="Times New Roman" panose="02020603050405020304" pitchFamily="18" charset="0"/>
                        </a:rPr>
                        <a:t>), м  не соответствующая требованиям Приказа Минэкономразвития России от 01.03.2016 № 90  (п. 38 Требований №  921, 13-22 ЕЗ, Приказ Минэкономразвития России от 01.03.2016 № 90)</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3040440660"/>
                  </a:ext>
                </a:extLst>
              </a:tr>
              <a:tr h="669334">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МП графа "Характеристика части" в реквизите "3" раздела "Сведения о частях земельного участка" в отношении образуемых частей земельных участков заполнена не в соответствии с актом органа государственной власти или органа местного самоуправления, договором, в том числе предварительных, вступивших в законную силу судебных актов (п. 66 Требований № 921)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6533" marR="56533" marT="0" marB="0" anchor="ctr"/>
                </a:tc>
                <a:extLst>
                  <a:ext uri="{0D108BD9-81ED-4DB2-BD59-A6C34878D82A}">
                    <a16:rowId xmlns:a16="http://schemas.microsoft.com/office/drawing/2014/main" val="2735546031"/>
                  </a:ext>
                </a:extLst>
              </a:tr>
            </a:tbl>
          </a:graphicData>
        </a:graphic>
      </p:graphicFrame>
    </p:spTree>
    <p:extLst>
      <p:ext uri="{BB962C8B-B14F-4D97-AF65-F5344CB8AC3E}">
        <p14:creationId xmlns:p14="http://schemas.microsoft.com/office/powerpoint/2010/main" val="427428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DC5796AB-11E1-4E43-901D-CFEAAC989160}"/>
              </a:ext>
            </a:extLst>
          </p:cNvPr>
          <p:cNvGraphicFramePr>
            <a:graphicFrameLocks noGrp="1"/>
          </p:cNvGraphicFramePr>
          <p:nvPr>
            <p:extLst>
              <p:ext uri="{D42A27DB-BD31-4B8C-83A1-F6EECF244321}">
                <p14:modId xmlns:p14="http://schemas.microsoft.com/office/powerpoint/2010/main" val="2836694237"/>
              </p:ext>
            </p:extLst>
          </p:nvPr>
        </p:nvGraphicFramePr>
        <p:xfrm>
          <a:off x="346229" y="257453"/>
          <a:ext cx="11523216" cy="6417694"/>
        </p:xfrm>
        <a:graphic>
          <a:graphicData uri="http://schemas.openxmlformats.org/drawingml/2006/table">
            <a:tbl>
              <a:tblPr firstRow="1" firstCol="1" bandRow="1">
                <a:tableStyleId>{5C22544A-7EE6-4342-B048-85BDC9FD1C3A}</a:tableStyleId>
              </a:tblPr>
              <a:tblGrid>
                <a:gridCol w="493349">
                  <a:extLst>
                    <a:ext uri="{9D8B030D-6E8A-4147-A177-3AD203B41FA5}">
                      <a16:colId xmlns:a16="http://schemas.microsoft.com/office/drawing/2014/main" val="228592828"/>
                    </a:ext>
                  </a:extLst>
                </a:gridCol>
                <a:gridCol w="11029867">
                  <a:extLst>
                    <a:ext uri="{9D8B030D-6E8A-4147-A177-3AD203B41FA5}">
                      <a16:colId xmlns:a16="http://schemas.microsoft.com/office/drawing/2014/main" val="364139682"/>
                    </a:ext>
                  </a:extLst>
                </a:gridCol>
              </a:tblGrid>
              <a:tr h="383394">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Нарушения</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941858"/>
                  </a:ext>
                </a:extLst>
              </a:tr>
              <a:tr h="224768">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2.34</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XML-документ схемы расположения ЗУ на КПТ не соответствует действующей XML-схеме (п. 12 Приказа № 762)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4025986193"/>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2.35</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УКЭП органа, подписавшего XML-документ схемы расположения ЗУ на КПТ, не действительна на дату утверждения такой схемы (п. 12 Приказа № 762)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3384789395"/>
                  </a:ext>
                </a:extLst>
              </a:tr>
              <a:tr h="22476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2.36</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истек срок действия решения об утверждении схемы расположения ЗУ на КПТ (15-11.10 ЗК)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527335302"/>
                  </a:ext>
                </a:extLst>
              </a:tr>
              <a:tr h="639450">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2.37</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МП подготовлен на основании схемы расположения земельного участка на кадастровом плане территории, утвержденной актом органа местного самоуправления, не  уполномоченного на предоставление находящихся в государственной или муниципальной собственности земельных участков (ст. 11.10 Земельного кодекса РФ, п. 22 Требований № 921, Федеральный закон от 25.10.2001 N 137-ФЗ)</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2607045077"/>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ТП подготовлен на основании разрешения на ввод, выданного после 13.07.2015, в то время как такое разрешение является самостоятельным основанием для ГКУ и не является документом-основанием для подготовки ТП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4088959871"/>
                  </a:ext>
                </a:extLst>
              </a:tr>
              <a:tr h="85259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2.39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ТП подготовлен на основании Декларации, при этом отсутствует подтверждение, что законодательством Российской Федерации в отношении ОН, для ГКУ/ГРП которого подано заявление с ТП, не предусмотрены подготовка и (или) выдача документов указанных в 8, 9, 10-24, 5-71 ЕЗ (проектная документация, разрешение на строительство, технический паспорт выданный до 01.01.2013, разрешения на ввод (при подготовке ТП помещения, машино-места), разрешение на ввод, выданное до 13.07.2015)</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3028276154"/>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проектная документация, на основании которой подготовлен ТП не отвечает требованиям ст. 48 </a:t>
                      </a:r>
                      <a:r>
                        <a:rPr lang="ru-RU" sz="1200" dirty="0" err="1">
                          <a:effectLst/>
                          <a:latin typeface="Times New Roman" panose="02020603050405020304" pitchFamily="18" charset="0"/>
                          <a:cs typeface="Times New Roman" panose="02020603050405020304" pitchFamily="18" charset="0"/>
                        </a:rPr>
                        <a:t>ГрК</a:t>
                      </a:r>
                      <a:r>
                        <a:rPr lang="ru-RU" sz="1200" dirty="0">
                          <a:effectLst/>
                          <a:latin typeface="Times New Roman" panose="02020603050405020304" pitchFamily="18" charset="0"/>
                          <a:cs typeface="Times New Roman" panose="02020603050405020304" pitchFamily="18" charset="0"/>
                        </a:rPr>
                        <a:t> (не утверждается застройщиком или техническим заказчиком при наличии положительного заключения экспертизы проектной документации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2555575708"/>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составе ТП, подготовленного в отношении объекта незавершенного строительства, индивидуального жилого дома, отсутствует разрешение на строительство, использование которого предусмотрено 7, 9-70 ЕЗ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3770564773"/>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«Исходные данные» ТП отсутствуют сведения о состоянии (сохранности) пункта государственной геодезической сети (опорной межевой сети), определенном при проведении кадастровых работ (п. 28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1413038765"/>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не указан, либо допущена ошибка при указании типа контура ОКС (подземный, надземный или наземный) (п. 40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4128792211"/>
                  </a:ext>
                </a:extLst>
              </a:tr>
              <a:tr h="426299">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зданий, сооружений отсутствуют планы всех этажей (планы зданий, сооружений при отсутствии этажности), включение которых предусмотрено 14-24 ЕЗ (п. 11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2514972530"/>
                  </a:ext>
                </a:extLst>
              </a:tr>
              <a:tr h="22476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2.45</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отсутствуют сведения о ЗУ, либо указаны не все ЗУ в пределах которых располагается ОКС (п. 43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2093599859"/>
                  </a:ext>
                </a:extLst>
              </a:tr>
              <a:tr h="22476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2.46</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отсутствуют сведения о виде разрешенного использования ОКС (п. 43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2048187888"/>
                  </a:ext>
                </a:extLst>
              </a:tr>
              <a:tr h="426299">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2.47</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координаты характерных точек контура ОКС, представлены в ТП в системе координат, отличной от используемой ОРП для ведения ЕГРН (п. 43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3159707572"/>
                  </a:ext>
                </a:extLst>
              </a:tr>
              <a:tr h="22476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отсутствуют сведения о кадастровом квартале или ЗУ в пределах которых располагается ОКС (43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180" marR="54180" marT="0" marB="0" anchor="ctr"/>
                </a:tc>
                <a:extLst>
                  <a:ext uri="{0D108BD9-81ED-4DB2-BD59-A6C34878D82A}">
                    <a16:rowId xmlns:a16="http://schemas.microsoft.com/office/drawing/2014/main" val="3547640310"/>
                  </a:ext>
                </a:extLst>
              </a:tr>
            </a:tbl>
          </a:graphicData>
        </a:graphic>
      </p:graphicFrame>
    </p:spTree>
    <p:extLst>
      <p:ext uri="{BB962C8B-B14F-4D97-AF65-F5344CB8AC3E}">
        <p14:creationId xmlns:p14="http://schemas.microsoft.com/office/powerpoint/2010/main" val="3643377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FB5A8D41-8A5C-4FE5-9E2A-A4BFF863F993}"/>
              </a:ext>
            </a:extLst>
          </p:cNvPr>
          <p:cNvGraphicFramePr>
            <a:graphicFrameLocks noGrp="1"/>
          </p:cNvGraphicFramePr>
          <p:nvPr>
            <p:extLst>
              <p:ext uri="{D42A27DB-BD31-4B8C-83A1-F6EECF244321}">
                <p14:modId xmlns:p14="http://schemas.microsoft.com/office/powerpoint/2010/main" val="113908519"/>
              </p:ext>
            </p:extLst>
          </p:nvPr>
        </p:nvGraphicFramePr>
        <p:xfrm>
          <a:off x="514905" y="337352"/>
          <a:ext cx="11070453" cy="6249877"/>
        </p:xfrm>
        <a:graphic>
          <a:graphicData uri="http://schemas.openxmlformats.org/drawingml/2006/table">
            <a:tbl>
              <a:tblPr firstRow="1" firstCol="1" bandRow="1">
                <a:tableStyleId>{5C22544A-7EE6-4342-B048-85BDC9FD1C3A}</a:tableStyleId>
              </a:tblPr>
              <a:tblGrid>
                <a:gridCol w="637504">
                  <a:extLst>
                    <a:ext uri="{9D8B030D-6E8A-4147-A177-3AD203B41FA5}">
                      <a16:colId xmlns:a16="http://schemas.microsoft.com/office/drawing/2014/main" val="513913393"/>
                    </a:ext>
                  </a:extLst>
                </a:gridCol>
                <a:gridCol w="10432949">
                  <a:extLst>
                    <a:ext uri="{9D8B030D-6E8A-4147-A177-3AD203B41FA5}">
                      <a16:colId xmlns:a16="http://schemas.microsoft.com/office/drawing/2014/main" val="75768622"/>
                    </a:ext>
                  </a:extLst>
                </a:gridCol>
              </a:tblGrid>
              <a:tr h="426091">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Нарушения</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3622966202"/>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2.49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подготовленном в отношении объекта незавершенного строительства не указаны проектируемое назначение ОКС (43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1202601905"/>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подготовленном в связи внесением изменений в сведения ЕГРН о характеристиках ОН, указаны характеристики ОН не содержащие новые значения, таким образом, включение таких сведений в ТП не требуется (п. 40 Требований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1775158260"/>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контур ОКС, отображенный на дежурной кадастровой карте, в соответствии с координатами, представленными в ТП, не соответствует разделам графической части технического плана (п. 40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2063172820"/>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указаны характеристики ОН (год ввода в эксплуатацию, наименование), однако документы подтверждающие данные характеристики не приложены к ТП (п. 20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892483378"/>
                  </a:ext>
                </a:extLst>
              </a:tr>
              <a:tr h="235708">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«Приложения» ТП не указаны документы, приложенные к ТП (п. 67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1397801486"/>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выявлены расхождения в характеристиках ОН (год ввода в эксплуатацию, год завершения строительства, количество этажей, назначение сооружения), указанных в ТП и документах, на основании которых подготовлен такой ТП (п. 41 Требований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1379279878"/>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2.55</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выявлены расхождения раздела «Поэтажный план» ТП с проектной документацией, на основании которой подготовлен такой ТП (п. 51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361146464"/>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2.56</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нарушения в оформлении графической части ТП в части несоответствия плана этажа, плана части этажа проектной документации, графической части технического паспорта, на основании которых подготовлен ТП (п. 51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2716755659"/>
                  </a:ext>
                </a:extLst>
              </a:tr>
              <a:tr h="67057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2.57</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выявлены расхождения в сведениях о расположении ОКС в кадастровом квартале и (или) в пределах ЗУ, указанных в разделе «Характеристики ОН» ТП, а также его графической части и результатах отображения на дежурной кадастровой карте ОКС (в пределах иного ЗУ и (или), иного кадастрового квартала), согласно указанным в ТП координатам (п. 34, 43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393331110"/>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адрес ОКС, указанный в ТП, не соответствует адресу ЗУ, в пределах которого он расположен. При этом в разделе «Заключение кадастрового инженера» ТП не отражены, указанные расхождения (п. 43 Требований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4263294040"/>
                  </a:ext>
                </a:extLst>
              </a:tr>
              <a:tr h="89409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2.59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соответствии с положениями Федерального закона от 15.04.1998 № 66-ФЗ «О садоводческих, огороднических и дачных некоммерческих объединениях граждан» на садовых ЗУ возможно размещение только жилых строений, при этом в ТП отсутствуют сведения о том, что здание является жилым строением (в разделе «Заключение кадастрового инженера» отсутствует указание сведений о назначении здания «жилое строение»)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2002671350"/>
                  </a:ext>
                </a:extLst>
              </a:tr>
              <a:tr h="447046">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«Заключение кадастрового инженера» ТП, подготовленного с целью исправления реестровой ошибки в сведениях ЕГРН, отсутствует обоснование такой ошибки, выявленной в ходе кадастровых работ (п. 50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8622" marR="58622" marT="0" marB="0" anchor="ctr"/>
                </a:tc>
                <a:extLst>
                  <a:ext uri="{0D108BD9-81ED-4DB2-BD59-A6C34878D82A}">
                    <a16:rowId xmlns:a16="http://schemas.microsoft.com/office/drawing/2014/main" val="794938855"/>
                  </a:ext>
                </a:extLst>
              </a:tr>
            </a:tbl>
          </a:graphicData>
        </a:graphic>
      </p:graphicFrame>
    </p:spTree>
    <p:extLst>
      <p:ext uri="{BB962C8B-B14F-4D97-AF65-F5344CB8AC3E}">
        <p14:creationId xmlns:p14="http://schemas.microsoft.com/office/powerpoint/2010/main" val="3465889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2A27AC47-4CB0-4B39-9870-6AF00713CD55}"/>
              </a:ext>
            </a:extLst>
          </p:cNvPr>
          <p:cNvGraphicFramePr>
            <a:graphicFrameLocks noGrp="1"/>
          </p:cNvGraphicFramePr>
          <p:nvPr>
            <p:extLst>
              <p:ext uri="{D42A27DB-BD31-4B8C-83A1-F6EECF244321}">
                <p14:modId xmlns:p14="http://schemas.microsoft.com/office/powerpoint/2010/main" val="2682140836"/>
              </p:ext>
            </p:extLst>
          </p:nvPr>
        </p:nvGraphicFramePr>
        <p:xfrm>
          <a:off x="399495" y="284085"/>
          <a:ext cx="11416684" cy="6283385"/>
        </p:xfrm>
        <a:graphic>
          <a:graphicData uri="http://schemas.openxmlformats.org/drawingml/2006/table">
            <a:tbl>
              <a:tblPr firstRow="1" firstCol="1" bandRow="1">
                <a:tableStyleId>{5C22544A-7EE6-4342-B048-85BDC9FD1C3A}</a:tableStyleId>
              </a:tblPr>
              <a:tblGrid>
                <a:gridCol w="445486">
                  <a:extLst>
                    <a:ext uri="{9D8B030D-6E8A-4147-A177-3AD203B41FA5}">
                      <a16:colId xmlns:a16="http://schemas.microsoft.com/office/drawing/2014/main" val="4258714449"/>
                    </a:ext>
                  </a:extLst>
                </a:gridCol>
                <a:gridCol w="10971198">
                  <a:extLst>
                    <a:ext uri="{9D8B030D-6E8A-4147-A177-3AD203B41FA5}">
                      <a16:colId xmlns:a16="http://schemas.microsoft.com/office/drawing/2014/main" val="1946998803"/>
                    </a:ext>
                  </a:extLst>
                </a:gridCol>
              </a:tblGrid>
              <a:tr h="385408">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 п/п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Нарушения</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4288531751"/>
                  </a:ext>
                </a:extLst>
              </a:tr>
              <a:tr h="390023">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2.61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специальные условные знаки, отображенные в графической части ТП, не соответствуют, указанным в Требованиях № 953 (Приложение 2)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75369005"/>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подготовленном в связи с образование части, отсутствует документ, на основании которого вносится содержание установленного (устанавливаемого) ограничения (п. 46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973444476"/>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ТП помещения, подготовлен на основании акта приемочной комиссии, при этом проект перепланировки помещения, в составе ТП отсутствует (п.20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906887196"/>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разделе ТП "Общие сведения о кадастровых работах" неверно указаны виды выполненных кадастровых работ  (п. 24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099755014"/>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2.65</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схема геодезических построений оформлена не в соответствии с материалами измерений, содержащими сведения о геодезическом обосновании кадастровых работ (п. 53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057735598"/>
                  </a:ext>
                </a:extLst>
              </a:tr>
              <a:tr h="20564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2.66</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отсутствие в ТП сведений о здании, в котором расположено помещение/машино-место (п. 43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838214158"/>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2.67</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ТП подготовлен в связи с созданием объекта недвижимости, при этом в ЕГРН уже содержатся сведения об указанном объекте  (п. 24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4036775161"/>
                  </a:ext>
                </a:extLst>
              </a:tr>
              <a:tr h="585035">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2.68</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ТП неверно определена площадь объектов недвижимости (определение площади не соответствует требованиями к определению площади здания, сооружения и помещения, утвержденным Приказом Минэкономразвития России от 01.03.2016 N 90) (пп.13 п.43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037555222"/>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2.69</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Акте обследования в составе приложения, в реквизите «Перечень документов, использованных при подготовке акта» отсутствуют документы, подтверждающие факт прекращения существования объекта недвижимости (п. 3, 9 Требований № 861)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354790324"/>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2.70</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Акте обследования не указаны сведения о виде объекта недвижимости и его кадастровом номере, а также сведения о наличии (отсутствии) в ЕГРН сведений о зарегистрированных правах на объект недвижимости (п. 6 Требований № 861)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3542452583"/>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2.71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Акте обследования отсутствует заключение кадастрового инженера о прекращении существования объекта недвижимости (п. 10 Требований № 861)</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2965797158"/>
                  </a:ext>
                </a:extLst>
              </a:tr>
              <a:tr h="20564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Декларация к ТП:</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85054911"/>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3.1</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составе приложений к Декларации, на основании которой подготовлен ТП, отсутствуют </a:t>
                      </a:r>
                      <a:r>
                        <a:rPr lang="ru-RU" sz="1200" dirty="0" err="1">
                          <a:effectLst/>
                          <a:latin typeface="Times New Roman" panose="02020603050405020304" pitchFamily="18" charset="0"/>
                          <a:cs typeface="Times New Roman" panose="02020603050405020304" pitchFamily="18" charset="0"/>
                        </a:rPr>
                        <a:t>правоудостоверяющие</a:t>
                      </a:r>
                      <a:r>
                        <a:rPr lang="ru-RU" sz="1200" dirty="0">
                          <a:effectLst/>
                          <a:latin typeface="Times New Roman" panose="02020603050405020304" pitchFamily="18" charset="0"/>
                          <a:cs typeface="Times New Roman" panose="02020603050405020304" pitchFamily="18" charset="0"/>
                        </a:rPr>
                        <a:t> документы на земельный участок, на котором находится ОКС (п. 24 Приложения 4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1336850637"/>
                  </a:ext>
                </a:extLst>
              </a:tr>
              <a:tr h="205641">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3.2</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в Декларации не указаны сведения о правообладателе (п. 22, 23 Приложения 4 Требований № 953)</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3963847395"/>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3.3</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декларация ОН подготовлена после 01.01.2017 в соответствии с формой, утвержденной приказом Минэкономразвития РФ от 13 декабря 2010 г. № 628, который утратил силу с 01.01.2017 (Приложения 4 Требований № 953)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1402041909"/>
                  </a:ext>
                </a:extLst>
              </a:tr>
              <a:tr h="390023">
                <a:tc>
                  <a:txBody>
                    <a:bodyPr/>
                    <a:lstStyle/>
                    <a:p>
                      <a:pPr algn="ctr">
                        <a:lnSpc>
                          <a:spcPct val="107000"/>
                        </a:lnSpc>
                        <a:spcAft>
                          <a:spcPts val="0"/>
                        </a:spcAft>
                      </a:pPr>
                      <a:r>
                        <a:rPr lang="ru-RU" sz="1200">
                          <a:effectLst/>
                          <a:latin typeface="Times New Roman" panose="02020603050405020304" pitchFamily="18" charset="0"/>
                          <a:cs typeface="Times New Roman" panose="02020603050405020304" pitchFamily="18" charset="0"/>
                        </a:rPr>
                        <a:t>4</a:t>
                      </a:r>
                      <a:endParaRPr lang="ru-RU" sz="120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tc>
                  <a:txBody>
                    <a:bodyPr/>
                    <a:lstStyle/>
                    <a:p>
                      <a:pPr algn="ctr">
                        <a:lnSpc>
                          <a:spcPct val="107000"/>
                        </a:lnSpc>
                        <a:spcAft>
                          <a:spcPts val="0"/>
                        </a:spcAft>
                      </a:pPr>
                      <a:r>
                        <a:rPr lang="ru-RU" sz="1200" dirty="0">
                          <a:effectLst/>
                          <a:latin typeface="Times New Roman" panose="02020603050405020304" pitchFamily="18" charset="0"/>
                          <a:cs typeface="Times New Roman" panose="02020603050405020304" pitchFamily="18" charset="0"/>
                        </a:rPr>
                        <a:t>Представлено заявление о ГКУ/ГРП с ТП, в отношении нежилого помещения расположенного в жилом доме, что противоречит нормам 7-41 ЕЗ </a:t>
                      </a:r>
                      <a:endParaRPr lang="ru-RU" sz="12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0893" marR="50893" marT="0" marB="0" anchor="ctr"/>
                </a:tc>
                <a:extLst>
                  <a:ext uri="{0D108BD9-81ED-4DB2-BD59-A6C34878D82A}">
                    <a16:rowId xmlns:a16="http://schemas.microsoft.com/office/drawing/2014/main" val="68762407"/>
                  </a:ext>
                </a:extLst>
              </a:tr>
            </a:tbl>
          </a:graphicData>
        </a:graphic>
      </p:graphicFrame>
    </p:spTree>
    <p:extLst>
      <p:ext uri="{BB962C8B-B14F-4D97-AF65-F5344CB8AC3E}">
        <p14:creationId xmlns:p14="http://schemas.microsoft.com/office/powerpoint/2010/main" val="321474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1834877" y="188640"/>
            <a:ext cx="8623974" cy="1154162"/>
          </a:xfrm>
        </p:spPr>
        <p:txBody>
          <a:bodyPr wrap="square">
            <a:spAutoFit/>
          </a:bodyPr>
          <a:lstStyle/>
          <a:p>
            <a:pPr lvl="0"/>
            <a:r>
              <a:rPr lang="ru-RU" sz="2300" dirty="0">
                <a:solidFill>
                  <a:srgbClr val="FF0000"/>
                </a:solidFill>
              </a:rPr>
              <a:t>Обязанность КИ по хранению и передаче в ОКУ актов согласования границ з/у, подготовленных в ходе выполнения кадастровых работ, установленная в Законе о кадастре.</a:t>
            </a:r>
          </a:p>
        </p:txBody>
      </p:sp>
      <p:sp>
        <p:nvSpPr>
          <p:cNvPr id="3" name="TextBox 2"/>
          <p:cNvSpPr txBox="1"/>
          <p:nvPr/>
        </p:nvSpPr>
        <p:spPr>
          <a:xfrm>
            <a:off x="1798000" y="1628801"/>
            <a:ext cx="8649277" cy="4824141"/>
          </a:xfrm>
          <a:prstGeom prst="rect">
            <a:avLst/>
          </a:prstGeom>
          <a:noFill/>
          <a:ln>
            <a:noFill/>
          </a:ln>
        </p:spPr>
        <p:txBody>
          <a:bodyPr vert="horz" wrap="square" lIns="0" tIns="0" rIns="0" bIns="0" anchor="t" anchorCtr="0" compatLnSpc="0">
            <a:normAutofit/>
          </a:bodyPr>
          <a:lstStyle/>
          <a:p>
            <a:pPr marL="0" marR="0" lvl="0" indent="457200" algn="just" defTabSz="914400" rtl="0" eaLnBrk="1" fontAlgn="auto" latinLnBrk="0" hangingPunct="0">
              <a:lnSpc>
                <a:spcPct val="100000"/>
              </a:lnSpc>
              <a:spcBef>
                <a:spcPts val="800"/>
              </a:spcBef>
              <a:spcAft>
                <a:spcPts val="900"/>
              </a:spcAft>
              <a:buClrTx/>
              <a:buSzTx/>
              <a:buFontTx/>
              <a:buNone/>
              <a:tabLst/>
              <a:defRPr sz="1000"/>
            </a:pPr>
            <a:r>
              <a:rPr kumimoji="0" lang="ru-RU" sz="1633" b="0" i="0" u="none" strike="noStrike" kern="1200" cap="none" spc="0" normalizeH="0" baseline="0" noProof="0" dirty="0">
                <a:ln>
                  <a:noFill/>
                </a:ln>
                <a:solidFill>
                  <a:srgbClr val="000099"/>
                </a:solidFill>
                <a:effectLst/>
                <a:uLnTx/>
                <a:uFillTx/>
                <a:latin typeface="Arial" pitchFamily="18"/>
                <a:ea typeface="Microsoft YaHei" pitchFamily="2"/>
                <a:cs typeface="Lucida Sans" pitchFamily="2"/>
              </a:rPr>
              <a:t>1. </a:t>
            </a:r>
            <a:r>
              <a:rPr kumimoji="0" lang="ru-RU" sz="1633" b="0" i="0" u="none" strike="noStrike" kern="1200" cap="none" spc="0" normalizeH="0" baseline="0" noProof="0" dirty="0">
                <a:ln>
                  <a:noFill/>
                </a:ln>
                <a:solidFill>
                  <a:srgbClr val="FF0000"/>
                </a:solidFill>
                <a:effectLst/>
                <a:uLnTx/>
                <a:uFillTx/>
                <a:latin typeface="Arial" pitchFamily="18"/>
                <a:ea typeface="Microsoft YaHei" pitchFamily="2"/>
                <a:cs typeface="Lucida Sans" pitchFamily="2"/>
              </a:rPr>
              <a:t>п.9 ч.2 ст. 29.1 </a:t>
            </a: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 кадастровый инженер обязан хранить акты согласования местоположения границ земельных участков, подготовленные в ходе выполнения кадастровых работ, и передавать их в орган кадастрового учета в порядке и в сроки, которые установлены органом нормативно-правового регулирования в сфере кадастровых отношений.</a:t>
            </a:r>
          </a:p>
          <a:p>
            <a:pPr marL="0" marR="0" lvl="0" indent="457200" algn="just" defTabSz="914400" rtl="0" eaLnBrk="1" fontAlgn="auto" latinLnBrk="0" hangingPunct="0">
              <a:lnSpc>
                <a:spcPct val="100000"/>
              </a:lnSpc>
              <a:spcBef>
                <a:spcPts val="800"/>
              </a:spcBef>
              <a:spcAft>
                <a:spcPts val="900"/>
              </a:spcAft>
              <a:buClrTx/>
              <a:buSzTx/>
              <a:buFontTx/>
              <a:buNone/>
              <a:tabLst/>
              <a:defRPr sz="1000"/>
            </a:pP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2.</a:t>
            </a:r>
            <a:r>
              <a:rPr kumimoji="0" lang="ru-RU" sz="1633" b="0" i="0" u="none" strike="noStrike" kern="1200" cap="none" spc="0" normalizeH="0" baseline="0" noProof="0" dirty="0">
                <a:ln>
                  <a:noFill/>
                </a:ln>
                <a:solidFill>
                  <a:srgbClr val="000099"/>
                </a:solidFill>
                <a:effectLst/>
                <a:uLnTx/>
                <a:uFillTx/>
                <a:latin typeface="Arial" pitchFamily="18"/>
                <a:ea typeface="Microsoft YaHei" pitchFamily="2"/>
                <a:cs typeface="Lucida Sans" pitchFamily="2"/>
              </a:rPr>
              <a:t> </a:t>
            </a:r>
            <a:r>
              <a:rPr kumimoji="0" lang="ru-RU" sz="1633" b="0" i="0" u="none" strike="noStrike" kern="1200" cap="none" spc="0" normalizeH="0" baseline="0" noProof="0" dirty="0">
                <a:ln>
                  <a:noFill/>
                </a:ln>
                <a:solidFill>
                  <a:srgbClr val="FF0000"/>
                </a:solidFill>
                <a:effectLst/>
                <a:uLnTx/>
                <a:uFillTx/>
                <a:latin typeface="Arial" pitchFamily="18"/>
                <a:ea typeface="Microsoft YaHei" pitchFamily="2"/>
                <a:cs typeface="Lucida Sans" pitchFamily="2"/>
              </a:rPr>
              <a:t>п. 5 ст. 33 </a:t>
            </a: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обязанность по хранению актов согласования границ земельных участков, подготовленных в ходе выполнения кадастровых работ кадастровым инженером,</a:t>
            </a:r>
            <a:r>
              <a:rPr kumimoji="0" lang="ru-RU" sz="1633" b="1"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 являющимся работником юридического лица на основании трудового договора с таким лицом, </a:t>
            </a: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и передача их в орган кадастрового учета в порядке и в сроки, которые установлены органом нормативно-правового регулирования в сфере кадастровых отношений, возлагается на юридическое лицо, работником которого является кадастровый инженер, подготовивший акты согласования местоположения границ земельных участков в ходе выполнения кадастровых работ.</a:t>
            </a:r>
          </a:p>
          <a:p>
            <a:pPr marL="0" marR="0" lvl="0" indent="457200" algn="just" defTabSz="914400" rtl="0" eaLnBrk="1" fontAlgn="auto" latinLnBrk="0" hangingPunct="0">
              <a:lnSpc>
                <a:spcPct val="100000"/>
              </a:lnSpc>
              <a:spcBef>
                <a:spcPts val="800"/>
              </a:spcBef>
              <a:spcAft>
                <a:spcPts val="900"/>
              </a:spcAft>
              <a:buClrTx/>
              <a:buSzTx/>
              <a:buFontTx/>
              <a:buNone/>
              <a:tabLst/>
              <a:defRPr sz="1000"/>
            </a:pP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3. </a:t>
            </a:r>
            <a:r>
              <a:rPr kumimoji="0" lang="ru-RU" sz="1633" b="0" i="0" u="none" strike="noStrike" kern="1200" cap="none" spc="0" normalizeH="0" baseline="0" noProof="0" dirty="0">
                <a:ln>
                  <a:noFill/>
                </a:ln>
                <a:solidFill>
                  <a:srgbClr val="000099"/>
                </a:solidFill>
                <a:effectLst/>
                <a:uLnTx/>
                <a:uFillTx/>
                <a:latin typeface="Arial" pitchFamily="18"/>
                <a:ea typeface="Microsoft YaHei" pitchFamily="2"/>
                <a:cs typeface="Lucida Sans" pitchFamily="2"/>
              </a:rPr>
              <a:t> </a:t>
            </a:r>
            <a:r>
              <a:rPr kumimoji="0" lang="ru-RU" sz="1633" b="0" i="0" u="none" strike="noStrike" kern="1200" cap="none" spc="0" normalizeH="0" baseline="0" noProof="0" dirty="0">
                <a:ln>
                  <a:noFill/>
                </a:ln>
                <a:solidFill>
                  <a:srgbClr val="FF0000"/>
                </a:solidFill>
                <a:effectLst/>
                <a:uLnTx/>
                <a:uFillTx/>
                <a:latin typeface="Arial" pitchFamily="18"/>
                <a:ea typeface="Microsoft YaHei" pitchFamily="2"/>
                <a:cs typeface="Lucida Sans" pitchFamily="2"/>
              </a:rPr>
              <a:t>п.8 ч. 15 ст. 29.1 </a:t>
            </a: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 Кадастровый инженер исключается из саморегулируемой организации кадастровых инженеров в случае непредставления кадастровым инженером в орган кадастрового учета актов согласования местоположения границ земельных участков в соответствии с п.9 части 2 статьи 29.1 221-ФЗ.</a:t>
            </a:r>
          </a:p>
        </p:txBody>
      </p:sp>
    </p:spTree>
    <p:extLst>
      <p:ext uri="{BB962C8B-B14F-4D97-AF65-F5344CB8AC3E}">
        <p14:creationId xmlns:p14="http://schemas.microsoft.com/office/powerpoint/2010/main" val="37385819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2196042" y="499754"/>
            <a:ext cx="7808492" cy="1154162"/>
          </a:xfrm>
        </p:spPr>
        <p:txBody>
          <a:bodyPr>
            <a:spAutoFit/>
          </a:bodyPr>
          <a:lstStyle/>
          <a:p>
            <a:pPr lvl="0"/>
            <a:r>
              <a:rPr lang="ru-RU" sz="2300" dirty="0">
                <a:solidFill>
                  <a:srgbClr val="FF0000"/>
                </a:solidFill>
              </a:rPr>
              <a:t>Обязанность КИ по хранению и передаче в ОКУ актов согласования границ земельных участков, подготовленных в ходе выполнения кадастровых работ</a:t>
            </a:r>
          </a:p>
        </p:txBody>
      </p:sp>
      <p:sp>
        <p:nvSpPr>
          <p:cNvPr id="3" name="TextBox 2"/>
          <p:cNvSpPr txBox="1"/>
          <p:nvPr/>
        </p:nvSpPr>
        <p:spPr>
          <a:xfrm>
            <a:off x="1981171" y="2286219"/>
            <a:ext cx="8359710" cy="2351169"/>
          </a:xfrm>
          <a:prstGeom prst="rect">
            <a:avLst/>
          </a:prstGeom>
          <a:noFill/>
          <a:ln>
            <a:noFill/>
          </a:ln>
        </p:spPr>
        <p:txBody>
          <a:bodyPr vert="horz" wrap="square" lIns="81638" tIns="40819" rIns="81638" bIns="40819" anchorCtr="0" compatLnSpc="0"/>
          <a:lstStyle/>
          <a:p>
            <a:pPr marL="0" marR="0" lvl="0" indent="0" algn="just" defTabSz="914400" rtl="0" eaLnBrk="1" fontAlgn="auto" latinLnBrk="0" hangingPunct="0">
              <a:lnSpc>
                <a:spcPct val="100000"/>
              </a:lnSpc>
              <a:spcBef>
                <a:spcPts val="1080"/>
              </a:spcBef>
              <a:spcAft>
                <a:spcPts val="900"/>
              </a:spcAft>
              <a:buClrTx/>
              <a:buSzTx/>
              <a:buFontTx/>
              <a:buNone/>
              <a:tabLst/>
              <a:defRPr sz="1000"/>
            </a:pPr>
            <a:r>
              <a:rPr kumimoji="0" lang="ru-RU" sz="1633"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	</a:t>
            </a:r>
            <a:r>
              <a:rPr kumimoji="0" lang="ru-RU" sz="2000"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Порядок и сроки хранения актов согласования местоположения границ земельных участков, подготовленных в ходе выполнения кадастровых работ, а также порядок и сроки их передачи в орган, уполномоченный на осуществление кадастрового учета объектов недвижимости утвержден </a:t>
            </a:r>
            <a:r>
              <a:rPr kumimoji="0" lang="ru-RU" sz="2000" b="1"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rPr>
              <a:t>Приказом Министерства экономического развития РФ от 9 июня 2016 г. N 363. Приказ прошел регистрацию в Минюсте РФ 23.11.2016 г. и был опубликован 24.11.2016 г. В действие вступил в течении 10 дней после опубликования (5 декабря 2016 год).</a:t>
            </a:r>
          </a:p>
          <a:p>
            <a:pPr marL="0" marR="0" lvl="0" indent="0" algn="l" defTabSz="914400" rtl="0" eaLnBrk="1" fontAlgn="auto" latinLnBrk="0" hangingPunct="0">
              <a:lnSpc>
                <a:spcPct val="100000"/>
              </a:lnSpc>
              <a:spcBef>
                <a:spcPts val="1080"/>
              </a:spcBef>
              <a:spcAft>
                <a:spcPts val="900"/>
              </a:spcAft>
              <a:buClrTx/>
              <a:buSzTx/>
              <a:buFontTx/>
              <a:buNone/>
              <a:tabLst/>
              <a:defRPr sz="1000"/>
            </a:pPr>
            <a:endParaRPr kumimoji="0" lang="ru-RU" sz="907"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endParaRPr>
          </a:p>
        </p:txBody>
      </p:sp>
    </p:spTree>
    <p:extLst>
      <p:ext uri="{BB962C8B-B14F-4D97-AF65-F5344CB8AC3E}">
        <p14:creationId xmlns:p14="http://schemas.microsoft.com/office/powerpoint/2010/main" val="1112594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849086" y="461199"/>
            <a:ext cx="10524930" cy="830997"/>
          </a:xfrm>
        </p:spPr>
        <p:txBody>
          <a:bodyPr wrap="square">
            <a:spAutoFit/>
          </a:bodyPr>
          <a:lstStyle/>
          <a:p>
            <a:pPr lvl="0"/>
            <a:r>
              <a:rPr lang="ru-RU" sz="2400" b="1" dirty="0">
                <a:solidFill>
                  <a:srgbClr val="FF0000"/>
                </a:solidFill>
                <a:ea typeface="Microsoft YaHei" pitchFamily="2"/>
                <a:cs typeface="Lucida Sans" pitchFamily="2"/>
              </a:rPr>
              <a:t> Информация о практике реализации Приказа Министерства экономического развития РФ от 9 июня 2016 г. N 363. </a:t>
            </a:r>
            <a:endParaRPr lang="ru-RU" sz="2300" b="1" dirty="0">
              <a:solidFill>
                <a:srgbClr val="FF0000"/>
              </a:solidFill>
            </a:endParaRPr>
          </a:p>
        </p:txBody>
      </p:sp>
      <p:sp>
        <p:nvSpPr>
          <p:cNvPr id="3" name="TextBox 2"/>
          <p:cNvSpPr txBox="1"/>
          <p:nvPr/>
        </p:nvSpPr>
        <p:spPr>
          <a:xfrm>
            <a:off x="535578" y="1292195"/>
            <a:ext cx="11194868" cy="5276555"/>
          </a:xfrm>
          <a:prstGeom prst="rect">
            <a:avLst/>
          </a:prstGeom>
          <a:noFill/>
          <a:ln>
            <a:noFill/>
          </a:ln>
        </p:spPr>
        <p:txBody>
          <a:bodyPr vert="horz" wrap="square" lIns="81638" tIns="40819" rIns="81638" bIns="40819" anchorCtr="0" compatLnSpc="0"/>
          <a:lstStyle/>
          <a:p>
            <a:pPr marL="0" marR="0" lvl="0" indent="0" algn="l" defTabSz="914400" rtl="0" eaLnBrk="1" fontAlgn="auto" latinLnBrk="0" hangingPunct="0">
              <a:lnSpc>
                <a:spcPct val="100000"/>
              </a:lnSpc>
              <a:spcBef>
                <a:spcPts val="1080"/>
              </a:spcBef>
              <a:spcAft>
                <a:spcPts val="900"/>
              </a:spcAft>
              <a:buClrTx/>
              <a:buSzTx/>
              <a:buFontTx/>
              <a:buNone/>
              <a:tabLst/>
              <a:defRPr sz="1000"/>
            </a:pPr>
            <a:r>
              <a:rPr kumimoji="0" lang="ru-RU" sz="2800" b="1" i="0" u="none" strike="noStrike" kern="1200" cap="none" spc="0" normalizeH="0" baseline="0" noProof="0" dirty="0">
                <a:ln>
                  <a:noFill/>
                </a:ln>
                <a:solidFill>
                  <a:prstClr val="black"/>
                </a:solidFill>
                <a:effectLst/>
                <a:uLnTx/>
                <a:uFillTx/>
                <a:latin typeface="Calibri"/>
                <a:ea typeface="Microsoft YaHei" pitchFamily="2"/>
                <a:cs typeface="Lucida Sans" pitchFamily="2"/>
              </a:rPr>
              <a:t> </a:t>
            </a:r>
            <a:r>
              <a:rPr kumimoji="0" lang="ru-RU" sz="2000" b="0" i="0" u="none" strike="noStrike" kern="1200" cap="none" spc="0" normalizeH="0" baseline="0" noProof="0" dirty="0">
                <a:ln>
                  <a:noFill/>
                </a:ln>
                <a:solidFill>
                  <a:prstClr val="black"/>
                </a:solidFill>
                <a:effectLst/>
                <a:uLnTx/>
                <a:uFillTx/>
                <a:latin typeface="Calibri"/>
                <a:ea typeface="Microsoft YaHei" pitchFamily="2"/>
                <a:cs typeface="Lucida Sans" pitchFamily="2"/>
              </a:rPr>
              <a:t>За прошедшие с момента вступления в действие приказа месяцы сложилась следующая практика реализации приказа 393:</a:t>
            </a:r>
          </a:p>
          <a:p>
            <a:pPr marL="457200" marR="0" lvl="0" indent="-457200" algn="l" defTabSz="914400" rtl="0" eaLnBrk="1" fontAlgn="auto" latinLnBrk="0" hangingPunct="0">
              <a:lnSpc>
                <a:spcPct val="100000"/>
              </a:lnSpc>
              <a:spcBef>
                <a:spcPts val="1080"/>
              </a:spcBef>
              <a:spcAft>
                <a:spcPts val="900"/>
              </a:spcAft>
              <a:buClrTx/>
              <a:buSzTx/>
              <a:buFontTx/>
              <a:buAutoNum type="arabicPeriod"/>
              <a:tabLst/>
              <a:defRPr sz="1000"/>
            </a:pPr>
            <a:r>
              <a:rPr kumimoji="0" lang="ru-RU" sz="2000" b="0" i="0" u="none" strike="noStrike" kern="1200" cap="none" spc="0" normalizeH="0" baseline="0" noProof="0" dirty="0">
                <a:ln>
                  <a:noFill/>
                </a:ln>
                <a:solidFill>
                  <a:prstClr val="black"/>
                </a:solidFill>
                <a:effectLst/>
                <a:uLnTx/>
                <a:uFillTx/>
                <a:latin typeface="Calibri"/>
                <a:ea typeface="Microsoft YaHei" pitchFamily="2"/>
                <a:cs typeface="Lucida Sans" pitchFamily="2"/>
              </a:rPr>
              <a:t>На основании уведомлений, полученных от органа кадастрового учета нами ведется учет сведений об актах согласования местоположения границ земельных участков не принятых от кадастровых инженеров, членов нашего СРО по тем или иным причинам.</a:t>
            </a:r>
          </a:p>
          <a:p>
            <a:pPr marL="457200" marR="0" lvl="0" indent="-457200" algn="l" defTabSz="914400" rtl="0" eaLnBrk="1" fontAlgn="auto" latinLnBrk="0" hangingPunct="0">
              <a:lnSpc>
                <a:spcPct val="100000"/>
              </a:lnSpc>
              <a:spcBef>
                <a:spcPts val="1080"/>
              </a:spcBef>
              <a:spcAft>
                <a:spcPts val="900"/>
              </a:spcAft>
              <a:buClrTx/>
              <a:buSzTx/>
              <a:buFontTx/>
              <a:buAutoNum type="arabicPeriod"/>
              <a:tabLst/>
              <a:defRPr sz="1000"/>
            </a:pPr>
            <a:r>
              <a:rPr kumimoji="0" lang="ru-RU" sz="2000" b="0" i="0" u="none" strike="noStrike" kern="1200" cap="none" spc="0" normalizeH="0" baseline="0" noProof="0" dirty="0">
                <a:ln>
                  <a:noFill/>
                </a:ln>
                <a:solidFill>
                  <a:prstClr val="black"/>
                </a:solidFill>
                <a:effectLst/>
                <a:uLnTx/>
                <a:uFillTx/>
                <a:latin typeface="Calibri"/>
                <a:ea typeface="Microsoft YaHei" pitchFamily="2"/>
                <a:cs typeface="Lucida Sans" pitchFamily="2"/>
              </a:rPr>
              <a:t> За период с 05.12.2016 г. по 12.04.2017 г. сведения обобщены и проведено первое заседание Правления СРО АКИ «Поволжье» по вопросу исполнения кадастровыми инженерами, членами нашей СРО, своих обязанностей по передаче актов в Росреестр. Подготовлено обращение к юридическим лицам, работодателям кадастровых инженеров.</a:t>
            </a:r>
          </a:p>
          <a:p>
            <a:pPr marL="457200" lvl="0" indent="-457200" hangingPunct="0">
              <a:spcBef>
                <a:spcPts val="1080"/>
              </a:spcBef>
              <a:spcAft>
                <a:spcPts val="900"/>
              </a:spcAft>
              <a:buFontTx/>
              <a:buAutoNum type="arabicPeriod"/>
              <a:defRPr sz="1000"/>
            </a:pPr>
            <a:r>
              <a:rPr kumimoji="0" lang="ru-RU" sz="2000" b="0" i="0" u="none" strike="noStrike" kern="1200" cap="none" spc="0" normalizeH="0" baseline="0" noProof="0" dirty="0">
                <a:ln>
                  <a:noFill/>
                </a:ln>
                <a:solidFill>
                  <a:prstClr val="black"/>
                </a:solidFill>
                <a:effectLst/>
                <a:uLnTx/>
                <a:uFillTx/>
                <a:latin typeface="Calibri"/>
                <a:ea typeface="Microsoft YaHei" pitchFamily="2"/>
                <a:cs typeface="Lucida Sans" pitchFamily="2"/>
              </a:rPr>
              <a:t>В настоящее время обобщены сведения о непереданных актах за период с 13.04.2017 г. по 08.09.2017 г</a:t>
            </a:r>
            <a:r>
              <a:rPr lang="ru-RU" sz="2000" dirty="0">
                <a:solidFill>
                  <a:prstClr val="black"/>
                </a:solidFill>
                <a:ea typeface="Microsoft YaHei" pitchFamily="2"/>
                <a:cs typeface="Lucida Sans" pitchFamily="2"/>
              </a:rPr>
              <a:t>. Проведено (27.09.2017 – 28.09.2017 г.) заседание Правления СРО АКИ «Поволжье» по вопросу исполнения кадастровыми инженерами, членами нашей СРО, своих обязанностей по передаче актов в Росреестр. Подготовлено обращение к юридическим лицам, работодателям кадастровых инженеров.</a:t>
            </a:r>
          </a:p>
          <a:p>
            <a:pPr marL="457200" lvl="0" indent="-457200" hangingPunct="0">
              <a:spcBef>
                <a:spcPts val="1080"/>
              </a:spcBef>
              <a:spcAft>
                <a:spcPts val="900"/>
              </a:spcAft>
              <a:buFontTx/>
              <a:buAutoNum type="arabicPeriod"/>
              <a:defRPr sz="1000"/>
            </a:pPr>
            <a:endParaRPr kumimoji="0" lang="ru-RU" sz="2000" b="0" i="0" u="none" strike="noStrike" kern="1200" cap="none" spc="0" normalizeH="0" baseline="0" noProof="0" dirty="0">
              <a:ln>
                <a:noFill/>
              </a:ln>
              <a:solidFill>
                <a:prstClr val="black"/>
              </a:solidFill>
              <a:effectLst/>
              <a:uLnTx/>
              <a:uFillTx/>
              <a:latin typeface="Calibri"/>
              <a:ea typeface="Microsoft YaHei" pitchFamily="2"/>
              <a:cs typeface="Lucida Sans" pitchFamily="2"/>
            </a:endParaRPr>
          </a:p>
          <a:p>
            <a:pPr marL="0" marR="0" lvl="0" indent="0" algn="l" defTabSz="914400" rtl="0" eaLnBrk="1" fontAlgn="auto" latinLnBrk="0" hangingPunct="0">
              <a:lnSpc>
                <a:spcPct val="100000"/>
              </a:lnSpc>
              <a:spcBef>
                <a:spcPts val="1080"/>
              </a:spcBef>
              <a:spcAft>
                <a:spcPts val="900"/>
              </a:spcAft>
              <a:buClrTx/>
              <a:buSzTx/>
              <a:buFontTx/>
              <a:buNone/>
              <a:tabLst/>
              <a:defRPr sz="1000"/>
            </a:pPr>
            <a:endParaRPr kumimoji="0" lang="ru-RU" sz="2400"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endParaRPr>
          </a:p>
        </p:txBody>
      </p:sp>
    </p:spTree>
    <p:extLst>
      <p:ext uri="{BB962C8B-B14F-4D97-AF65-F5344CB8AC3E}">
        <p14:creationId xmlns:p14="http://schemas.microsoft.com/office/powerpoint/2010/main" val="1388995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2470754" y="260648"/>
            <a:ext cx="7808492" cy="446276"/>
          </a:xfrm>
        </p:spPr>
        <p:txBody>
          <a:bodyPr>
            <a:spAutoFit/>
          </a:bodyPr>
          <a:lstStyle/>
          <a:p>
            <a:pPr lvl="0"/>
            <a:r>
              <a:rPr lang="ru-RU" sz="2300" dirty="0">
                <a:solidFill>
                  <a:srgbClr val="FF0000"/>
                </a:solidFill>
              </a:rPr>
              <a:t>Обращение к работодателям кадастровых инженеров</a:t>
            </a:r>
          </a:p>
        </p:txBody>
      </p:sp>
      <p:sp>
        <p:nvSpPr>
          <p:cNvPr id="3" name="TextBox 2"/>
          <p:cNvSpPr txBox="1"/>
          <p:nvPr/>
        </p:nvSpPr>
        <p:spPr>
          <a:xfrm>
            <a:off x="1919536" y="836713"/>
            <a:ext cx="8359710" cy="2351169"/>
          </a:xfrm>
          <a:prstGeom prst="rect">
            <a:avLst/>
          </a:prstGeom>
          <a:noFill/>
          <a:ln>
            <a:noFill/>
          </a:ln>
        </p:spPr>
        <p:txBody>
          <a:bodyPr vert="horz" wrap="square" lIns="81638" tIns="40819" rIns="81638" bIns="40819" anchorCtr="0" compatLnSpc="0"/>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настоящее время ответственность юридического лица за несоблюдение порядка хранения и передачи актов согласования границ земельного участка законодательством не установлена. Однако, на наш взгляд, в ближайшее время данный пробел в законодательстве может быть заполнен, и в отношении юридического лица может появиться реальная норма, регулирующая ответственность за не передачу актов согласования границ земельных участков.</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Просим Вас ответственно отнестись к данной обязанности и строго соблюдать все требования по хранению и передаче актов согласования границ земельных участков, подготовленных по результатам межевания. </a:t>
            </a:r>
          </a:p>
          <a:p>
            <a:pPr marL="0" marR="0" lvl="0" indent="457200" algn="just"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Для этого рекомендуем Вам:</a:t>
            </a:r>
          </a:p>
          <a:p>
            <a:pPr marL="0" marR="0" lvl="0" indent="4429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назначить ответственное лицо за хранение и передачу актов согласования (внутренним приказом организации).</a:t>
            </a:r>
          </a:p>
          <a:p>
            <a:pPr marL="0" marR="0" lvl="0" indent="4429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организовать порядок передачи актов согласования от кадастрового инженера до лица, ответственного за хранение и передачу актов согласования (ввести тетрадь приема-передачи актов).</a:t>
            </a:r>
          </a:p>
          <a:p>
            <a:pPr marL="0" marR="0" lvl="0" indent="4429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усилить контроль за качеством подготавливаемых актов согласования границ земельного участка, во избежание признания их непереданными.</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 </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dirty="0">
                <a:ln>
                  <a:noFill/>
                </a:ln>
                <a:solidFill>
                  <a:prstClr val="black"/>
                </a:solidFill>
                <a:effectLst/>
                <a:uLnTx/>
                <a:uFillTx/>
                <a:latin typeface="Calibri"/>
                <a:ea typeface="+mn-ea"/>
                <a:cs typeface="+mn-cs"/>
              </a:rPr>
              <a:t>В случае трудных ситуаций обращайтесь за разъяснениями в СРО. </a:t>
            </a:r>
          </a:p>
          <a:p>
            <a:pPr marL="0" marR="0" lvl="0" indent="0" algn="l" defTabSz="914400" rtl="0" eaLnBrk="1" fontAlgn="auto" latinLnBrk="0" hangingPunct="0">
              <a:lnSpc>
                <a:spcPct val="100000"/>
              </a:lnSpc>
              <a:spcBef>
                <a:spcPts val="1080"/>
              </a:spcBef>
              <a:spcAft>
                <a:spcPts val="900"/>
              </a:spcAft>
              <a:buClrTx/>
              <a:buSzTx/>
              <a:buFontTx/>
              <a:buNone/>
              <a:tabLst/>
              <a:defRPr sz="1000"/>
            </a:pPr>
            <a:endParaRPr kumimoji="0" lang="ru-RU" sz="907" b="0" i="0" u="none" strike="noStrike" kern="1200" cap="none" spc="0" normalizeH="0" baseline="0" noProof="0" dirty="0">
              <a:ln>
                <a:noFill/>
              </a:ln>
              <a:solidFill>
                <a:prstClr val="black"/>
              </a:solidFill>
              <a:effectLst/>
              <a:uLnTx/>
              <a:uFillTx/>
              <a:latin typeface="Arial" pitchFamily="18"/>
              <a:ea typeface="Microsoft YaHei" pitchFamily="2"/>
              <a:cs typeface="Lucida Sans" pitchFamily="2"/>
            </a:endParaRPr>
          </a:p>
        </p:txBody>
      </p:sp>
    </p:spTree>
    <p:extLst>
      <p:ext uri="{BB962C8B-B14F-4D97-AF65-F5344CB8AC3E}">
        <p14:creationId xmlns:p14="http://schemas.microsoft.com/office/powerpoint/2010/main" val="1731134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68293AC-0CDE-429E-803E-6F574D4C165B}"/>
              </a:ext>
            </a:extLst>
          </p:cNvPr>
          <p:cNvSpPr/>
          <p:nvPr/>
        </p:nvSpPr>
        <p:spPr>
          <a:xfrm>
            <a:off x="284480" y="193040"/>
            <a:ext cx="11592560" cy="5940088"/>
          </a:xfrm>
          <a:prstGeom prst="rect">
            <a:avLst/>
          </a:prstGeom>
        </p:spPr>
        <p:txBody>
          <a:bodyPr wrap="square">
            <a:spAutoFit/>
          </a:bodyPr>
          <a:lstStyle/>
          <a:p>
            <a:r>
              <a:rPr lang="ru-RU" sz="2000" dirty="0"/>
              <a:t>ПРОЕКТ</a:t>
            </a:r>
          </a:p>
          <a:p>
            <a:r>
              <a:rPr lang="ru-RU" sz="2000" b="1" dirty="0"/>
              <a:t>ФЕДЕРАЛЬНЫЙ ЗАКОН</a:t>
            </a:r>
            <a:endParaRPr lang="ru-RU" sz="2000" dirty="0"/>
          </a:p>
          <a:p>
            <a:r>
              <a:rPr lang="ru-RU" sz="2000" b="1" dirty="0"/>
              <a:t>«О внесении изменений в Кодекс Российской Федерации об административных правонарушениях в части приведения в соответствие с законодательством Российской Федерации о государственной регистрации недвижимости»</a:t>
            </a:r>
            <a:endParaRPr lang="ru-RU" sz="2000" dirty="0"/>
          </a:p>
          <a:p>
            <a:pPr indent="448056" algn="just"/>
            <a:r>
              <a:rPr lang="ru-RU" sz="2000" b="1" dirty="0"/>
              <a:t>«Статья 14.35. Нарушение законодательства о государственном кадастровом учете недвижимого имущества, государственной регистрации прав на недвижимое имущество и законодательства</a:t>
            </a:r>
            <a:br>
              <a:rPr lang="ru-RU" sz="2000" b="1" dirty="0"/>
            </a:br>
            <a:r>
              <a:rPr lang="ru-RU" sz="2000" b="1" dirty="0"/>
              <a:t>‎о кадастровой деятельности:</a:t>
            </a:r>
          </a:p>
          <a:p>
            <a:pPr indent="448056" algn="just"/>
            <a:r>
              <a:rPr lang="ru-RU" sz="2000" dirty="0">
                <a:solidFill>
                  <a:srgbClr val="000000"/>
                </a:solidFill>
              </a:rPr>
              <a:t>«6. Нарушение юридическим лицом, работниками которого являются кадастровые инженеры, подготовившие при выполнении кадастровых работ акты согласования местоположения границ земельных участков, подлежащие передаче таким юридическим лицом в соответствии с частью 5 статьи 33 Федерального закона от 24 июля 2007 года № 221-ФЗ «О кадастровой деятельности» в орган регистрации прав установленного в соответствии с законом порядка хранения и передачи в орган регистрации прав на недвижимое имущество таких актов согласования местоположения границ земельных участков – </a:t>
            </a:r>
          </a:p>
          <a:p>
            <a:pPr indent="448056" algn="just"/>
            <a:r>
              <a:rPr lang="ru-RU" sz="2000" b="1" dirty="0">
                <a:solidFill>
                  <a:srgbClr val="FF0000"/>
                </a:solidFill>
              </a:rPr>
              <a:t>влечет наложение административного штрафа на должностных лиц в размере пятидесяти тысяч рублей; на лиц, осуществляющих предпринимательскую деятельность без образования юридического лица, – в размере ста тысяч рублей; на юридических лиц – в размере четырехсот тысяч рублей.»;</a:t>
            </a:r>
          </a:p>
        </p:txBody>
      </p:sp>
    </p:spTree>
    <p:extLst>
      <p:ext uri="{BB962C8B-B14F-4D97-AF65-F5344CB8AC3E}">
        <p14:creationId xmlns:p14="http://schemas.microsoft.com/office/powerpoint/2010/main" val="5980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C19D0E96-7B51-47E5-AA86-F761093F885E}"/>
              </a:ext>
            </a:extLst>
          </p:cNvPr>
          <p:cNvGraphicFramePr>
            <a:graphicFrameLocks noGrp="1"/>
          </p:cNvGraphicFramePr>
          <p:nvPr>
            <p:extLst>
              <p:ext uri="{D42A27DB-BD31-4B8C-83A1-F6EECF244321}">
                <p14:modId xmlns:p14="http://schemas.microsoft.com/office/powerpoint/2010/main" val="3036559690"/>
              </p:ext>
            </p:extLst>
          </p:nvPr>
        </p:nvGraphicFramePr>
        <p:xfrm>
          <a:off x="275209" y="221942"/>
          <a:ext cx="11691897" cy="6507333"/>
        </p:xfrm>
        <a:graphic>
          <a:graphicData uri="http://schemas.openxmlformats.org/drawingml/2006/table">
            <a:tbl>
              <a:tblPr/>
              <a:tblGrid>
                <a:gridCol w="628847">
                  <a:extLst>
                    <a:ext uri="{9D8B030D-6E8A-4147-A177-3AD203B41FA5}">
                      <a16:colId xmlns:a16="http://schemas.microsoft.com/office/drawing/2014/main" val="3255154261"/>
                    </a:ext>
                  </a:extLst>
                </a:gridCol>
                <a:gridCol w="1630345">
                  <a:extLst>
                    <a:ext uri="{9D8B030D-6E8A-4147-A177-3AD203B41FA5}">
                      <a16:colId xmlns:a16="http://schemas.microsoft.com/office/drawing/2014/main" val="1838593597"/>
                    </a:ext>
                  </a:extLst>
                </a:gridCol>
                <a:gridCol w="628847">
                  <a:extLst>
                    <a:ext uri="{9D8B030D-6E8A-4147-A177-3AD203B41FA5}">
                      <a16:colId xmlns:a16="http://schemas.microsoft.com/office/drawing/2014/main" val="1128127023"/>
                    </a:ext>
                  </a:extLst>
                </a:gridCol>
                <a:gridCol w="628847">
                  <a:extLst>
                    <a:ext uri="{9D8B030D-6E8A-4147-A177-3AD203B41FA5}">
                      <a16:colId xmlns:a16="http://schemas.microsoft.com/office/drawing/2014/main" val="287864798"/>
                    </a:ext>
                  </a:extLst>
                </a:gridCol>
                <a:gridCol w="628847">
                  <a:extLst>
                    <a:ext uri="{9D8B030D-6E8A-4147-A177-3AD203B41FA5}">
                      <a16:colId xmlns:a16="http://schemas.microsoft.com/office/drawing/2014/main" val="106481919"/>
                    </a:ext>
                  </a:extLst>
                </a:gridCol>
                <a:gridCol w="628847">
                  <a:extLst>
                    <a:ext uri="{9D8B030D-6E8A-4147-A177-3AD203B41FA5}">
                      <a16:colId xmlns:a16="http://schemas.microsoft.com/office/drawing/2014/main" val="2789130629"/>
                    </a:ext>
                  </a:extLst>
                </a:gridCol>
                <a:gridCol w="628847">
                  <a:extLst>
                    <a:ext uri="{9D8B030D-6E8A-4147-A177-3AD203B41FA5}">
                      <a16:colId xmlns:a16="http://schemas.microsoft.com/office/drawing/2014/main" val="3894397458"/>
                    </a:ext>
                  </a:extLst>
                </a:gridCol>
                <a:gridCol w="628847">
                  <a:extLst>
                    <a:ext uri="{9D8B030D-6E8A-4147-A177-3AD203B41FA5}">
                      <a16:colId xmlns:a16="http://schemas.microsoft.com/office/drawing/2014/main" val="1529812379"/>
                    </a:ext>
                  </a:extLst>
                </a:gridCol>
                <a:gridCol w="628847">
                  <a:extLst>
                    <a:ext uri="{9D8B030D-6E8A-4147-A177-3AD203B41FA5}">
                      <a16:colId xmlns:a16="http://schemas.microsoft.com/office/drawing/2014/main" val="3266399221"/>
                    </a:ext>
                  </a:extLst>
                </a:gridCol>
                <a:gridCol w="628847">
                  <a:extLst>
                    <a:ext uri="{9D8B030D-6E8A-4147-A177-3AD203B41FA5}">
                      <a16:colId xmlns:a16="http://schemas.microsoft.com/office/drawing/2014/main" val="677139004"/>
                    </a:ext>
                  </a:extLst>
                </a:gridCol>
                <a:gridCol w="628847">
                  <a:extLst>
                    <a:ext uri="{9D8B030D-6E8A-4147-A177-3AD203B41FA5}">
                      <a16:colId xmlns:a16="http://schemas.microsoft.com/office/drawing/2014/main" val="2975495986"/>
                    </a:ext>
                  </a:extLst>
                </a:gridCol>
                <a:gridCol w="628847">
                  <a:extLst>
                    <a:ext uri="{9D8B030D-6E8A-4147-A177-3AD203B41FA5}">
                      <a16:colId xmlns:a16="http://schemas.microsoft.com/office/drawing/2014/main" val="2168061915"/>
                    </a:ext>
                  </a:extLst>
                </a:gridCol>
                <a:gridCol w="628847">
                  <a:extLst>
                    <a:ext uri="{9D8B030D-6E8A-4147-A177-3AD203B41FA5}">
                      <a16:colId xmlns:a16="http://schemas.microsoft.com/office/drawing/2014/main" val="3049696902"/>
                    </a:ext>
                  </a:extLst>
                </a:gridCol>
                <a:gridCol w="628847">
                  <a:extLst>
                    <a:ext uri="{9D8B030D-6E8A-4147-A177-3AD203B41FA5}">
                      <a16:colId xmlns:a16="http://schemas.microsoft.com/office/drawing/2014/main" val="1309646589"/>
                    </a:ext>
                  </a:extLst>
                </a:gridCol>
                <a:gridCol w="628847">
                  <a:extLst>
                    <a:ext uri="{9D8B030D-6E8A-4147-A177-3AD203B41FA5}">
                      <a16:colId xmlns:a16="http://schemas.microsoft.com/office/drawing/2014/main" val="1559153710"/>
                    </a:ext>
                  </a:extLst>
                </a:gridCol>
                <a:gridCol w="628847">
                  <a:extLst>
                    <a:ext uri="{9D8B030D-6E8A-4147-A177-3AD203B41FA5}">
                      <a16:colId xmlns:a16="http://schemas.microsoft.com/office/drawing/2014/main" val="496734397"/>
                    </a:ext>
                  </a:extLst>
                </a:gridCol>
                <a:gridCol w="628847">
                  <a:extLst>
                    <a:ext uri="{9D8B030D-6E8A-4147-A177-3AD203B41FA5}">
                      <a16:colId xmlns:a16="http://schemas.microsoft.com/office/drawing/2014/main" val="636455917"/>
                    </a:ext>
                  </a:extLst>
                </a:gridCol>
              </a:tblGrid>
              <a:tr h="244461">
                <a:tc rowSpan="3">
                  <a:txBody>
                    <a:bodyPr/>
                    <a:lstStyle/>
                    <a:p>
                      <a:pPr algn="ctr" fontAlgn="ctr"/>
                      <a:r>
                        <a:rPr lang="ru-RU" sz="1000" b="0" i="0" u="none" strike="noStrike">
                          <a:solidFill>
                            <a:srgbClr val="000000"/>
                          </a:solidFill>
                          <a:effectLst/>
                          <a:latin typeface="Times New Roman" panose="02020603050405020304" pitchFamily="18" charset="0"/>
                        </a:rPr>
                        <a:t>№ п/п</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rowSpan="3">
                  <a:txBody>
                    <a:bodyPr/>
                    <a:lstStyle/>
                    <a:p>
                      <a:pPr algn="ctr" fontAlgn="ctr"/>
                      <a:r>
                        <a:rPr lang="ru-RU" sz="1000" b="0" i="0" u="none" strike="noStrike">
                          <a:solidFill>
                            <a:srgbClr val="000000"/>
                          </a:solidFill>
                          <a:effectLst/>
                          <a:latin typeface="Times New Roman" panose="02020603050405020304" pitchFamily="18" charset="0"/>
                        </a:rPr>
                        <a:t>Регион</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rowSpan="3">
                  <a:txBody>
                    <a:bodyPr/>
                    <a:lstStyle/>
                    <a:p>
                      <a:pPr algn="ctr" fontAlgn="ctr"/>
                      <a:r>
                        <a:rPr lang="ru-RU" sz="1000" b="0" i="0" u="none" strike="noStrike">
                          <a:solidFill>
                            <a:srgbClr val="000000"/>
                          </a:solidFill>
                          <a:effectLst/>
                          <a:latin typeface="Times New Roman" panose="02020603050405020304" pitchFamily="18" charset="0"/>
                        </a:rPr>
                        <a:t>Всего КИ в СРО, чел</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gridSpan="7">
                  <a:txBody>
                    <a:bodyPr/>
                    <a:lstStyle/>
                    <a:p>
                      <a:pPr algn="ctr" fontAlgn="ctr"/>
                      <a:r>
                        <a:rPr lang="ru-RU" sz="1000" b="0" i="0" u="none" strike="noStrike">
                          <a:solidFill>
                            <a:srgbClr val="000000"/>
                          </a:solidFill>
                          <a:effectLst/>
                          <a:latin typeface="Times New Roman" panose="02020603050405020304" pitchFamily="18" charset="0"/>
                        </a:rPr>
                        <a:t>ИП</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gridSpan="7">
                  <a:txBody>
                    <a:bodyPr/>
                    <a:lstStyle/>
                    <a:p>
                      <a:pPr algn="ctr" fontAlgn="ctr"/>
                      <a:r>
                        <a:rPr lang="ru-RU" sz="1000" b="0" i="0" u="none" strike="noStrike">
                          <a:solidFill>
                            <a:srgbClr val="000000"/>
                          </a:solidFill>
                          <a:effectLst/>
                          <a:latin typeface="Times New Roman" panose="02020603050405020304" pitchFamily="18" charset="0"/>
                        </a:rPr>
                        <a:t>Юр. лица</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18845756"/>
                  </a:ext>
                </a:extLst>
              </a:tr>
              <a:tr h="86143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000" b="0" i="0" u="none" strike="noStrike">
                          <a:solidFill>
                            <a:srgbClr val="000000"/>
                          </a:solidFill>
                          <a:effectLst/>
                          <a:latin typeface="Times New Roman" panose="02020603050405020304" pitchFamily="18" charset="0"/>
                        </a:rPr>
                        <a:t>Всего ИП в СРО, чел</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BC2E6"/>
                    </a:solidFill>
                  </a:tcPr>
                </a:tc>
                <a:tc gridSpan="2">
                  <a:txBody>
                    <a:bodyPr/>
                    <a:lstStyle/>
                    <a:p>
                      <a:pPr algn="ctr" fontAlgn="ctr"/>
                      <a:r>
                        <a:rPr lang="ru-RU" sz="1000" b="0" i="0" u="none" strike="noStrike">
                          <a:solidFill>
                            <a:srgbClr val="000000"/>
                          </a:solidFill>
                          <a:effectLst/>
                          <a:latin typeface="Times New Roman" panose="02020603050405020304" pitchFamily="18" charset="0"/>
                        </a:rPr>
                        <a:t>Первоначально непринятые акты согласования</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Times New Roman" panose="02020603050405020304" pitchFamily="18" charset="0"/>
                        </a:rPr>
                        <a:t>Снятые замечания по непринятым актам</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Times New Roman" panose="02020603050405020304" pitchFamily="18" charset="0"/>
                        </a:rPr>
                        <a:t>Осталось непринятых актов согласования </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ru-RU"/>
                    </a:p>
                  </a:txBody>
                  <a:tcPr/>
                </a:tc>
                <a:tc rowSpan="2">
                  <a:txBody>
                    <a:bodyPr/>
                    <a:lstStyle/>
                    <a:p>
                      <a:pPr algn="ctr" fontAlgn="ctr"/>
                      <a:r>
                        <a:rPr lang="ru-RU" sz="1000" b="0" i="0" u="none" strike="noStrike">
                          <a:solidFill>
                            <a:srgbClr val="000000"/>
                          </a:solidFill>
                          <a:effectLst/>
                          <a:latin typeface="Times New Roman" panose="02020603050405020304" pitchFamily="18" charset="0"/>
                        </a:rPr>
                        <a:t>Всего работников Юр.лиц в СРО, чел</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gridSpan="2">
                  <a:txBody>
                    <a:bodyPr/>
                    <a:lstStyle/>
                    <a:p>
                      <a:pPr algn="ctr" fontAlgn="ctr"/>
                      <a:r>
                        <a:rPr lang="ru-RU" sz="1000" b="0" i="0" u="none" strike="noStrike">
                          <a:solidFill>
                            <a:srgbClr val="000000"/>
                          </a:solidFill>
                          <a:effectLst/>
                          <a:latin typeface="Times New Roman" panose="02020603050405020304" pitchFamily="18" charset="0"/>
                        </a:rPr>
                        <a:t>Первоначально непринятые акты согласования</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Times New Roman" panose="02020603050405020304" pitchFamily="18" charset="0"/>
                        </a:rPr>
                        <a:t>Снятые замечания по непринятым актам</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hMerge="1">
                  <a:txBody>
                    <a:bodyPr/>
                    <a:lstStyle/>
                    <a:p>
                      <a:endParaRPr lang="ru-RU"/>
                    </a:p>
                  </a:txBody>
                  <a:tcPr/>
                </a:tc>
                <a:tc gridSpan="2">
                  <a:txBody>
                    <a:bodyPr/>
                    <a:lstStyle/>
                    <a:p>
                      <a:pPr algn="ctr" fontAlgn="ctr"/>
                      <a:r>
                        <a:rPr lang="ru-RU" sz="1000" b="0" i="0" u="none" strike="noStrike">
                          <a:solidFill>
                            <a:srgbClr val="000000"/>
                          </a:solidFill>
                          <a:effectLst/>
                          <a:latin typeface="Times New Roman" panose="02020603050405020304" pitchFamily="18" charset="0"/>
                        </a:rPr>
                        <a:t>Осталось непринятых актов согласования </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hMerge="1">
                  <a:txBody>
                    <a:bodyPr/>
                    <a:lstStyle/>
                    <a:p>
                      <a:endParaRPr lang="ru-RU"/>
                    </a:p>
                  </a:txBody>
                  <a:tcPr/>
                </a:tc>
                <a:extLst>
                  <a:ext uri="{0D108BD9-81ED-4DB2-BD59-A6C34878D82A}">
                    <a16:rowId xmlns:a16="http://schemas.microsoft.com/office/drawing/2014/main" val="4221597184"/>
                  </a:ext>
                </a:extLst>
              </a:tr>
              <a:tr h="41907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l" fontAlgn="ctr"/>
                      <a:r>
                        <a:rPr lang="ru-RU" sz="1000" b="0" i="0" u="none" strike="noStrike">
                          <a:solidFill>
                            <a:srgbClr val="000000"/>
                          </a:solidFill>
                          <a:effectLst/>
                          <a:latin typeface="Times New Roman" panose="02020603050405020304" pitchFamily="18" charset="0"/>
                        </a:rPr>
                        <a:t> </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vMerge="1">
                  <a:txBody>
                    <a:bodyPr/>
                    <a:lstStyle/>
                    <a:p>
                      <a:endParaRPr lang="ru-RU"/>
                    </a:p>
                  </a:txBody>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КИ</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ru-RU" sz="1000" b="0" i="0" u="none" strike="noStrike">
                          <a:solidFill>
                            <a:srgbClr val="000000"/>
                          </a:solidFill>
                          <a:effectLst/>
                          <a:latin typeface="Times New Roman" panose="02020603050405020304" pitchFamily="18" charset="0"/>
                        </a:rPr>
                        <a:t>Акты</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1476594925"/>
                  </a:ext>
                </a:extLst>
              </a:tr>
              <a:tr h="302667">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tc>
                  <a:txBody>
                    <a:bodyPr/>
                    <a:lstStyle/>
                    <a:p>
                      <a:pPr algn="ctr" fontAlgn="ctr"/>
                      <a:r>
                        <a:rPr lang="ru-RU" sz="1000" b="0" i="0" u="none" strike="noStrike">
                          <a:solidFill>
                            <a:srgbClr val="000000"/>
                          </a:solidFill>
                          <a:effectLst/>
                          <a:latin typeface="Times New Roman" panose="02020603050405020304" pitchFamily="18" charset="0"/>
                        </a:rPr>
                        <a:t>18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BC2E6"/>
                    </a:solidFill>
                  </a:tcPr>
                </a:tc>
                <a:extLst>
                  <a:ext uri="{0D108BD9-81ED-4DB2-BD59-A6C34878D82A}">
                    <a16:rowId xmlns:a16="http://schemas.microsoft.com/office/drawing/2014/main" val="2393101147"/>
                  </a:ext>
                </a:extLst>
              </a:tr>
              <a:tr h="302667">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Республика Татарстан</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637</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38</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599</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88</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208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87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202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0954284"/>
                  </a:ext>
                </a:extLst>
              </a:tr>
              <a:tr h="291025">
                <a:tc>
                  <a:txBody>
                    <a:bodyPr/>
                    <a:lstStyle/>
                    <a:p>
                      <a:pPr algn="ctr" fontAlgn="ctr"/>
                      <a:r>
                        <a:rPr lang="ru-RU" sz="900" b="0" i="0" u="none" strike="noStrike">
                          <a:solidFill>
                            <a:srgbClr val="000000"/>
                          </a:solidFill>
                          <a:effectLst/>
                          <a:latin typeface="Arial" panose="020B0604020202020204" pitchFamily="34" charset="0"/>
                        </a:rPr>
                        <a:t>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Республика Марий Эл</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13</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7187434"/>
                  </a:ext>
                </a:extLst>
              </a:tr>
              <a:tr h="302667">
                <a:tc>
                  <a:txBody>
                    <a:bodyPr/>
                    <a:lstStyle/>
                    <a:p>
                      <a:pPr algn="ctr" fontAlgn="ctr"/>
                      <a:r>
                        <a:rPr lang="ru-RU" sz="900" b="1" i="0" u="none" strike="noStrike" dirty="0">
                          <a:solidFill>
                            <a:srgbClr val="000000"/>
                          </a:solidFill>
                          <a:effectLst/>
                          <a:latin typeface="Arial" panose="020B0604020202020204" pitchFamily="34"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Кировская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156</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24</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7</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23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16</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132</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36</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123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32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29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tc>
                  <a:txBody>
                    <a:bodyPr/>
                    <a:lstStyle/>
                    <a:p>
                      <a:pPr algn="ctr" fontAlgn="ctr"/>
                      <a:r>
                        <a:rPr lang="ru-RU" sz="1000" b="1" i="0" u="none" strike="noStrike" dirty="0">
                          <a:solidFill>
                            <a:srgbClr val="000000"/>
                          </a:solidFill>
                          <a:effectLst/>
                          <a:latin typeface="Times New Roman" panose="02020603050405020304" pitchFamily="18" charset="0"/>
                        </a:rPr>
                        <a:t>91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3027626462"/>
                  </a:ext>
                </a:extLst>
              </a:tr>
              <a:tr h="325949">
                <a:tc>
                  <a:txBody>
                    <a:bodyPr/>
                    <a:lstStyle/>
                    <a:p>
                      <a:pPr algn="ctr" fontAlgn="ctr"/>
                      <a:r>
                        <a:rPr lang="ru-RU" sz="900" b="0" i="0" u="none" strike="noStrike">
                          <a:solidFill>
                            <a:srgbClr val="000000"/>
                          </a:solidFill>
                          <a:effectLst/>
                          <a:latin typeface="Arial" panose="020B0604020202020204" pitchFamily="34" charset="0"/>
                        </a:rPr>
                        <a:t>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Самарская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37</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36</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12</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33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12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33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4821997"/>
                  </a:ext>
                </a:extLst>
              </a:tr>
              <a:tr h="337591">
                <a:tc>
                  <a:txBody>
                    <a:bodyPr/>
                    <a:lstStyle/>
                    <a:p>
                      <a:pPr algn="ctr" fontAlgn="ctr"/>
                      <a:r>
                        <a:rPr lang="ru-RU" sz="900" b="0" i="0" u="none" strike="noStrike">
                          <a:solidFill>
                            <a:srgbClr val="000000"/>
                          </a:solidFill>
                          <a:effectLst/>
                          <a:latin typeface="Arial" panose="020B0604020202020204" pitchFamily="34" charset="0"/>
                        </a:rPr>
                        <a:t>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Тамбовская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6122232"/>
                  </a:ext>
                </a:extLst>
              </a:tr>
              <a:tr h="337591">
                <a:tc>
                  <a:txBody>
                    <a:bodyPr/>
                    <a:lstStyle/>
                    <a:p>
                      <a:pPr algn="ctr" fontAlgn="ctr"/>
                      <a:r>
                        <a:rPr lang="ru-RU" sz="900" b="0" i="0" u="none" strike="noStrike">
                          <a:solidFill>
                            <a:srgbClr val="000000"/>
                          </a:solidFill>
                          <a:effectLst/>
                          <a:latin typeface="Arial" panose="020B0604020202020204" pitchFamily="34" charset="0"/>
                        </a:rPr>
                        <a:t>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Ульяновская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98</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23</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7</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32</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75</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17</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2521152"/>
                  </a:ext>
                </a:extLst>
              </a:tr>
              <a:tr h="279385">
                <a:tc>
                  <a:txBody>
                    <a:bodyPr/>
                    <a:lstStyle/>
                    <a:p>
                      <a:pPr algn="ctr" fontAlgn="ctr"/>
                      <a:r>
                        <a:rPr lang="ru-RU" sz="900" b="0" i="0" u="none" strike="noStrike">
                          <a:solidFill>
                            <a:srgbClr val="000000"/>
                          </a:solidFill>
                          <a:effectLst/>
                          <a:latin typeface="Arial" panose="020B0604020202020204" pitchFamily="34" charset="0"/>
                        </a:rPr>
                        <a:t>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Чувашская Республика</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101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7</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94</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12</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862152"/>
                  </a:ext>
                </a:extLst>
              </a:tr>
              <a:tr h="244461">
                <a:tc>
                  <a:txBody>
                    <a:bodyPr/>
                    <a:lstStyle/>
                    <a:p>
                      <a:pPr algn="ctr" fontAlgn="ctr"/>
                      <a:r>
                        <a:rPr lang="ru-RU" sz="900" b="0" i="0" u="none" strike="noStrike">
                          <a:solidFill>
                            <a:srgbClr val="000000"/>
                          </a:solidFill>
                          <a:effectLst/>
                          <a:latin typeface="Arial" panose="020B0604020202020204" pitchFamily="34" charset="0"/>
                        </a:rPr>
                        <a:t>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Удмуртская Республика</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93</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5</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88</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16</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428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428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3605610"/>
                  </a:ext>
                </a:extLst>
              </a:tr>
              <a:tr h="244461">
                <a:tc>
                  <a:txBody>
                    <a:bodyPr/>
                    <a:lstStyle/>
                    <a:p>
                      <a:pPr algn="ctr" fontAlgn="ctr"/>
                      <a:r>
                        <a:rPr lang="ru-RU" sz="900" b="0" i="0" u="none" strike="noStrike">
                          <a:solidFill>
                            <a:srgbClr val="000000"/>
                          </a:solidFill>
                          <a:effectLst/>
                          <a:latin typeface="Arial" panose="020B0604020202020204" pitchFamily="34" charset="0"/>
                        </a:rPr>
                        <a:t>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Челябинская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70</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69</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0874855"/>
                  </a:ext>
                </a:extLst>
              </a:tr>
              <a:tr h="244461">
                <a:tc>
                  <a:txBody>
                    <a:bodyPr/>
                    <a:lstStyle/>
                    <a:p>
                      <a:pPr algn="ctr" fontAlgn="ctr"/>
                      <a:r>
                        <a:rPr lang="ru-RU" sz="900" b="0" i="0" u="none" strike="noStrike">
                          <a:solidFill>
                            <a:srgbClr val="000000"/>
                          </a:solidFill>
                          <a:effectLst/>
                          <a:latin typeface="Arial" panose="020B0604020202020204" pitchFamily="34" charset="0"/>
                        </a:rPr>
                        <a:t>10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Липецкая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90815980"/>
                  </a:ext>
                </a:extLst>
              </a:tr>
              <a:tr h="244461">
                <a:tc>
                  <a:txBody>
                    <a:bodyPr/>
                    <a:lstStyle/>
                    <a:p>
                      <a:pPr algn="ctr" fontAlgn="ctr"/>
                      <a:r>
                        <a:rPr lang="ru-RU" sz="900" b="0" i="0" u="none" strike="noStrike">
                          <a:solidFill>
                            <a:srgbClr val="000000"/>
                          </a:solidFill>
                          <a:effectLst/>
                          <a:latin typeface="Arial" panose="020B0604020202020204" pitchFamily="34" charset="0"/>
                        </a:rPr>
                        <a:t>11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Тульская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8984993"/>
                  </a:ext>
                </a:extLst>
              </a:tr>
              <a:tr h="244461">
                <a:tc>
                  <a:txBody>
                    <a:bodyPr/>
                    <a:lstStyle/>
                    <a:p>
                      <a:pPr algn="ctr" fontAlgn="ctr"/>
                      <a:r>
                        <a:rPr lang="ru-RU" sz="900" b="0" i="0" u="none" strike="noStrike">
                          <a:solidFill>
                            <a:srgbClr val="000000"/>
                          </a:solidFill>
                          <a:effectLst/>
                          <a:latin typeface="Arial" panose="020B0604020202020204" pitchFamily="34" charset="0"/>
                        </a:rPr>
                        <a:t>12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Белгородская область</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4</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13</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3</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1534897"/>
                  </a:ext>
                </a:extLst>
              </a:tr>
              <a:tr h="244461">
                <a:tc>
                  <a:txBody>
                    <a:bodyPr/>
                    <a:lstStyle/>
                    <a:p>
                      <a:pPr algn="ctr" fontAlgn="ctr"/>
                      <a:r>
                        <a:rPr lang="ru-RU" sz="900" b="0" i="0" u="none" strike="noStrike">
                          <a:solidFill>
                            <a:srgbClr val="000000"/>
                          </a:solidFill>
                          <a:effectLst/>
                          <a:latin typeface="Arial" panose="020B0604020202020204" pitchFamily="34" charset="0"/>
                        </a:rPr>
                        <a:t>13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Красноярский край</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298145"/>
                  </a:ext>
                </a:extLst>
              </a:tr>
              <a:tr h="244461">
                <a:tc>
                  <a:txBody>
                    <a:bodyPr/>
                    <a:lstStyle/>
                    <a:p>
                      <a:pPr algn="ctr" fontAlgn="ctr"/>
                      <a:r>
                        <a:rPr lang="ru-RU" sz="900" b="0" i="0" u="none" strike="noStrike">
                          <a:solidFill>
                            <a:srgbClr val="000000"/>
                          </a:solidFill>
                          <a:effectLst/>
                          <a:latin typeface="Arial" panose="020B0604020202020204" pitchFamily="34" charset="0"/>
                        </a:rPr>
                        <a:t>14</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Прочее</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ctr"/>
                      <a:r>
                        <a:rPr lang="ru-RU" sz="1000" b="0" i="0" u="none" strike="noStrike">
                          <a:solidFill>
                            <a:srgbClr val="000000"/>
                          </a:solidFill>
                          <a:effectLst/>
                          <a:latin typeface="Times New Roman" panose="02020603050405020304" pitchFamily="18" charset="0"/>
                        </a:rPr>
                        <a:t>187</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18</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169</a:t>
                      </a:r>
                    </a:p>
                  </a:txBody>
                  <a:tcPr marL="8097" marR="8097" marT="8097"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a:solidFill>
                            <a:srgbClr val="000000"/>
                          </a:solidFill>
                          <a:effectLst/>
                          <a:latin typeface="Times New Roman" panose="02020603050405020304" pitchFamily="18" charset="0"/>
                        </a:rPr>
                        <a:t>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60214533"/>
                  </a:ext>
                </a:extLst>
              </a:tr>
              <a:tr h="791589">
                <a:tc gridSpan="2">
                  <a:txBody>
                    <a:bodyPr/>
                    <a:lstStyle/>
                    <a:p>
                      <a:pPr algn="ctr" fontAlgn="ctr"/>
                      <a:r>
                        <a:rPr lang="ru-RU" sz="1000" b="1" i="0" u="none" strike="noStrike">
                          <a:solidFill>
                            <a:srgbClr val="000000"/>
                          </a:solidFill>
                          <a:effectLst/>
                          <a:latin typeface="Times New Roman" panose="02020603050405020304" pitchFamily="18" charset="0"/>
                        </a:rPr>
                        <a:t>Итого</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ru-RU"/>
                    </a:p>
                  </a:txBody>
                  <a:tcPr/>
                </a:tc>
                <a:tc>
                  <a:txBody>
                    <a:bodyPr/>
                    <a:lstStyle/>
                    <a:p>
                      <a:pPr algn="ctr" fontAlgn="ctr"/>
                      <a:r>
                        <a:rPr lang="ru-RU" sz="1000" b="1" i="0" u="none" strike="noStrike">
                          <a:solidFill>
                            <a:srgbClr val="000000"/>
                          </a:solidFill>
                          <a:effectLst/>
                          <a:latin typeface="Times New Roman" panose="02020603050405020304" pitchFamily="18" charset="0"/>
                        </a:rPr>
                        <a:t>1405</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123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23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83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3</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7</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20</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ru-RU" sz="1000" b="1" i="0" u="none" strike="noStrike">
                          <a:solidFill>
                            <a:srgbClr val="000000"/>
                          </a:solidFill>
                          <a:effectLst/>
                          <a:latin typeface="Times New Roman" panose="02020603050405020304" pitchFamily="18" charset="0"/>
                        </a:rPr>
                        <a:t>76</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ru-RU" sz="1000" b="1" i="0" u="none" strike="noStrike">
                          <a:solidFill>
                            <a:srgbClr val="000000"/>
                          </a:solidFill>
                          <a:effectLst/>
                          <a:latin typeface="Times New Roman" panose="02020603050405020304" pitchFamily="18" charset="0"/>
                        </a:rPr>
                        <a:t>1282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199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949</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38</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ctr"/>
                      <a:r>
                        <a:rPr lang="ru-RU" sz="1000" b="1" i="0" u="none" strike="noStrike">
                          <a:solidFill>
                            <a:srgbClr val="000000"/>
                          </a:solidFill>
                          <a:effectLst/>
                          <a:latin typeface="Times New Roman" panose="02020603050405020304" pitchFamily="18" charset="0"/>
                        </a:rPr>
                        <a:t>191</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tc>
                  <a:txBody>
                    <a:bodyPr/>
                    <a:lstStyle/>
                    <a:p>
                      <a:pPr algn="ctr" fontAlgn="ctr"/>
                      <a:r>
                        <a:rPr lang="ru-RU" sz="1000" b="1" i="0" u="none" strike="noStrike" dirty="0">
                          <a:solidFill>
                            <a:srgbClr val="000000"/>
                          </a:solidFill>
                          <a:effectLst/>
                          <a:latin typeface="Times New Roman" panose="02020603050405020304" pitchFamily="18" charset="0"/>
                        </a:rPr>
                        <a:t>912</a:t>
                      </a:r>
                    </a:p>
                  </a:txBody>
                  <a:tcPr marL="8097" marR="8097" marT="8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2F75B5"/>
                    </a:solidFill>
                  </a:tcPr>
                </a:tc>
                <a:extLst>
                  <a:ext uri="{0D108BD9-81ED-4DB2-BD59-A6C34878D82A}">
                    <a16:rowId xmlns:a16="http://schemas.microsoft.com/office/drawing/2014/main" val="1174030806"/>
                  </a:ext>
                </a:extLst>
              </a:tr>
            </a:tbl>
          </a:graphicData>
        </a:graphic>
      </p:graphicFrame>
    </p:spTree>
    <p:extLst>
      <p:ext uri="{BB962C8B-B14F-4D97-AF65-F5344CB8AC3E}">
        <p14:creationId xmlns:p14="http://schemas.microsoft.com/office/powerpoint/2010/main" val="3185976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AEBFA3A6-9D18-43DA-8FC4-E19B8E74DD78}"/>
              </a:ext>
            </a:extLst>
          </p:cNvPr>
          <p:cNvSpPr/>
          <p:nvPr/>
        </p:nvSpPr>
        <p:spPr>
          <a:xfrm>
            <a:off x="446314" y="383261"/>
            <a:ext cx="11299371" cy="5909310"/>
          </a:xfrm>
          <a:prstGeom prst="rect">
            <a:avLst/>
          </a:prstGeom>
        </p:spPr>
        <p:txBody>
          <a:bodyPr wrap="square">
            <a:spAutoFit/>
          </a:bodyPr>
          <a:lstStyle/>
          <a:p>
            <a:pPr marL="0" marR="0" lvl="0" indent="443230" algn="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50" cap="none" spc="0" normalizeH="0" baseline="0" noProof="0" dirty="0">
                <a:ln>
                  <a:noFill/>
                </a:ln>
                <a:solidFill>
                  <a:srgbClr val="26282F"/>
                </a:solidFill>
                <a:effectLst/>
                <a:uLnTx/>
                <a:uFillTx/>
                <a:latin typeface="Times New Roman" panose="02020603050405020304" pitchFamily="18" charset="0"/>
                <a:ea typeface="SimSun" panose="02010600030101010101" pitchFamily="2" charset="-122"/>
                <a:cs typeface="Mangal" panose="02040503050203030202" pitchFamily="18" charset="0"/>
              </a:rPr>
              <a:t> </a:t>
            </a:r>
            <a:endPar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endParaRPr>
          </a:p>
          <a:p>
            <a:pPr marL="1023620" marR="0" lvl="0" indent="-566420" algn="ctr"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5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Mangal" panose="02040503050203030202" pitchFamily="18" charset="0"/>
              </a:rPr>
              <a:t>Федеральный закон от 24 июля 2007 г. N 221-ФЗ</a:t>
            </a:r>
            <a:br>
              <a:rPr kumimoji="0" lang="ru-RU" sz="1800" b="1" i="0" u="none" strike="noStrike" kern="15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Mangal" panose="02040503050203030202" pitchFamily="18" charset="0"/>
              </a:rPr>
            </a:br>
            <a:r>
              <a:rPr kumimoji="0" lang="ru-RU" sz="1800" b="1" i="0" u="none" strike="noStrike" kern="15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Mangal" panose="02040503050203030202" pitchFamily="18" charset="0"/>
              </a:rPr>
              <a:t>"О кадастровой деятельности"</a:t>
            </a:r>
            <a:endParaRPr kumimoji="0" lang="ru-RU" sz="1800" b="0" i="0" u="none" strike="noStrike" kern="15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Mangal" panose="02040503050203030202" pitchFamily="18" charset="0"/>
            </a:endParaRP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srgbClr val="FF0000"/>
                </a:solidFill>
                <a:effectLst/>
                <a:uLnTx/>
                <a:uFillTx/>
                <a:latin typeface="Times New Roman" panose="02020603050405020304" pitchFamily="18" charset="0"/>
                <a:ea typeface="SimSun" panose="02010600030101010101" pitchFamily="2" charset="-122"/>
                <a:cs typeface="Mangal" panose="02040503050203030202" pitchFamily="18" charset="0"/>
              </a:rPr>
              <a:t> </a:t>
            </a:r>
          </a:p>
          <a:p>
            <a:pPr marL="1023620" marR="0" lvl="0" indent="-56642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50" cap="none" spc="0" normalizeH="0" baseline="0" noProof="0" dirty="0">
                <a:ln>
                  <a:noFill/>
                </a:ln>
                <a:solidFill>
                  <a:srgbClr val="26282F"/>
                </a:solidFill>
                <a:effectLst/>
                <a:uLnTx/>
                <a:uFillTx/>
                <a:latin typeface="Times New Roman" panose="02020603050405020304" pitchFamily="18" charset="0"/>
                <a:ea typeface="SimSun" panose="02010600030101010101" pitchFamily="2" charset="-122"/>
                <a:cs typeface="Mangal" panose="02040503050203030202" pitchFamily="18" charset="0"/>
              </a:rPr>
              <a:t>Статья 40.</a:t>
            </a: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 Акт согласования местоположения границ</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800" b="1" i="0" u="none" strike="noStrike" kern="150" cap="none" spc="0" normalizeH="0" baseline="0" noProof="0" dirty="0">
                <a:ln>
                  <a:noFill/>
                </a:ln>
                <a:solidFill>
                  <a:srgbClr val="353842"/>
                </a:solidFill>
                <a:effectLst/>
                <a:uLnTx/>
                <a:uFillTx/>
                <a:latin typeface="Times New Roman" panose="02020603050405020304" pitchFamily="18" charset="0"/>
                <a:ea typeface="SimSun" panose="02010600030101010101" pitchFamily="2" charset="-122"/>
                <a:cs typeface="Mangal" panose="02040503050203030202" pitchFamily="18" charset="0"/>
              </a:rPr>
              <a:t>        </a:t>
            </a:r>
            <a:r>
              <a:rPr kumimoji="0" lang="ru-RU" sz="1800" b="1"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1. Результат согласования местоположения границ оформляется кадастровым инженером в форме акта согласования местоположения границ на обороте листа графической части межевого плана.</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2. Местоположение границ земельного участка считается согласованным при наличии в акте согласования местоположения границ личных подписей всех заинтересованных лиц или их представителей, за исключением предусмотренного </a:t>
            </a:r>
            <a:r>
              <a:rPr kumimoji="0" lang="ru-RU" sz="1800" b="0" i="0" u="none" strike="noStrike" kern="150" cap="none" spc="0" normalizeH="0" baseline="0" noProof="0" dirty="0">
                <a:ln>
                  <a:noFill/>
                </a:ln>
                <a:solidFill>
                  <a:srgbClr val="106BBE"/>
                </a:solidFill>
                <a:effectLst/>
                <a:uLnTx/>
                <a:uFillTx/>
                <a:latin typeface="Times New Roman" panose="02020603050405020304" pitchFamily="18" charset="0"/>
                <a:ea typeface="SimSun" panose="02010600030101010101" pitchFamily="2" charset="-122"/>
                <a:cs typeface="Mangal" panose="02040503050203030202" pitchFamily="18" charset="0"/>
                <a:hlinkClick r:id="rId2" action="ppaction://hlinkfile"/>
              </a:rPr>
              <a:t>частью 3</a:t>
            </a: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 настоящей статьи случая. Реквизиты документов, удостоверяющих личность таких заинтересованных лиц или их представителей, с указанием реквизитов документов, подтверждающих полномочия представителей заинтересованных лиц, указываются в акте согласования местоположения границ.</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3. Если надлежащим образом извещенное заинтересованное лицо или его представитель в установленный срок не выразили свое согласие посредством заверения личной подписью акта согласования местоположения границ либо не представили свои возражения о местоположении границ в письменной форме с их обоснованием, местоположение соответствующих границ земельных участков считается согласованным таким лицом, о чем в акт согласования местоположения границ вносится соответствующая запись. К межевому плану прилагаются документы, подтверждающие соблюдение установленного настоящим Федеральным законом порядка извещения указанного лица. Данные документы являются неотъемлемой частью межевого плана.</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 </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 </a:t>
            </a:r>
          </a:p>
        </p:txBody>
      </p:sp>
    </p:spTree>
    <p:extLst>
      <p:ext uri="{BB962C8B-B14F-4D97-AF65-F5344CB8AC3E}">
        <p14:creationId xmlns:p14="http://schemas.microsoft.com/office/powerpoint/2010/main" val="1492917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2332A973-4B11-49CC-803C-F20C13541E6C}"/>
              </a:ext>
            </a:extLst>
          </p:cNvPr>
          <p:cNvSpPr/>
          <p:nvPr/>
        </p:nvSpPr>
        <p:spPr>
          <a:xfrm>
            <a:off x="992777" y="1443841"/>
            <a:ext cx="10502537" cy="2677656"/>
          </a:xfrm>
          <a:prstGeom prst="rect">
            <a:avLst/>
          </a:prstGeom>
        </p:spPr>
        <p:txBody>
          <a:bodyPr wrap="square">
            <a:spAutoFit/>
          </a:bodyPr>
          <a:lstStyle/>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4. Если местоположение соответствующих границ земельных участков не согласовано заинтересованным лицом или его представителем и такое лицо или его представитель представили в письменной форме возражения относительно данного согласования с обоснованием отказа в нем, в акт согласования местоположения границ вносятся записи о содержании указанных возражений. Представленные в письменной форме возражения прилагаются к межевому плану и являются его неотъемлемой частью.</a:t>
            </a:r>
          </a:p>
          <a:p>
            <a:pPr marL="0" marR="0" lvl="0" indent="457200" algn="just"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5. Споры, не урегулированные в результате согласования местоположения границ, после оформления акта согласования границ разрешаются в установленном </a:t>
            </a:r>
            <a:r>
              <a:rPr kumimoji="0" lang="ru-RU" sz="1800" b="0" i="0" u="none" strike="noStrike" kern="150" cap="none" spc="0" normalizeH="0" baseline="0" noProof="0" dirty="0">
                <a:ln>
                  <a:noFill/>
                </a:ln>
                <a:solidFill>
                  <a:srgbClr val="106BBE"/>
                </a:solidFill>
                <a:effectLst/>
                <a:uLnTx/>
                <a:uFillTx/>
                <a:latin typeface="Times New Roman" panose="02020603050405020304" pitchFamily="18" charset="0"/>
                <a:ea typeface="SimSun" panose="02010600030101010101" pitchFamily="2" charset="-122"/>
                <a:cs typeface="Mangal" panose="02040503050203030202" pitchFamily="18" charset="0"/>
                <a:hlinkClick r:id="rId2"/>
              </a:rPr>
              <a:t>Земельным кодексом</a:t>
            </a:r>
            <a:r>
              <a:rPr kumimoji="0" lang="ru-RU" sz="18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 Российской Федерации порядке</a:t>
            </a:r>
            <a:r>
              <a:rPr kumimoji="0" lang="ru-RU" sz="2400" b="0" i="0" u="none" strike="noStrike" kern="150" cap="none" spc="0" normalizeH="0" baseline="0" noProof="0" dirty="0">
                <a:ln>
                  <a:noFill/>
                </a:ln>
                <a:solidFill>
                  <a:prstClr val="black"/>
                </a:solidFill>
                <a:effectLst/>
                <a:uLnTx/>
                <a:uFillTx/>
                <a:latin typeface="Times New Roman" panose="02020603050405020304" pitchFamily="18" charset="0"/>
                <a:ea typeface="SimSun" panose="02010600030101010101" pitchFamily="2" charset="-122"/>
                <a:cs typeface="Mangal" panose="02040503050203030202" pitchFamily="18" charset="0"/>
              </a:rPr>
              <a:t>.</a:t>
            </a:r>
          </a:p>
        </p:txBody>
      </p:sp>
    </p:spTree>
    <p:extLst>
      <p:ext uri="{BB962C8B-B14F-4D97-AF65-F5344CB8AC3E}">
        <p14:creationId xmlns:p14="http://schemas.microsoft.com/office/powerpoint/2010/main" val="939004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EEFB53DA-6413-46A7-B782-AEB3E2D52341}"/>
              </a:ext>
            </a:extLst>
          </p:cNvPr>
          <p:cNvPicPr>
            <a:picLocks noChangeAspect="1"/>
          </p:cNvPicPr>
          <p:nvPr/>
        </p:nvPicPr>
        <p:blipFill rotWithShape="1">
          <a:blip r:embed="rId2"/>
          <a:srcRect l="34369" t="7508" r="34903" b="15728"/>
          <a:stretch/>
        </p:blipFill>
        <p:spPr>
          <a:xfrm>
            <a:off x="3728620" y="730361"/>
            <a:ext cx="4275313" cy="6007727"/>
          </a:xfrm>
          <a:prstGeom prst="rect">
            <a:avLst/>
          </a:prstGeom>
        </p:spPr>
      </p:pic>
      <p:sp>
        <p:nvSpPr>
          <p:cNvPr id="3" name="TextBox 2">
            <a:extLst>
              <a:ext uri="{FF2B5EF4-FFF2-40B4-BE49-F238E27FC236}">
                <a16:creationId xmlns:a16="http://schemas.microsoft.com/office/drawing/2014/main" id="{BE3C5911-A87B-4509-815C-51A09399FD36}"/>
              </a:ext>
            </a:extLst>
          </p:cNvPr>
          <p:cNvSpPr txBox="1"/>
          <p:nvPr/>
        </p:nvSpPr>
        <p:spPr>
          <a:xfrm>
            <a:off x="497150" y="284085"/>
            <a:ext cx="11105965" cy="4462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300" b="0" i="0" u="none" strike="noStrike" kern="1200" cap="none" spc="0" normalizeH="0" baseline="0" noProof="0" dirty="0">
                <a:ln>
                  <a:noFill/>
                </a:ln>
                <a:solidFill>
                  <a:srgbClr val="FF0000"/>
                </a:solidFill>
                <a:effectLst/>
                <a:uLnTx/>
                <a:uFillTx/>
                <a:latin typeface="Calibri"/>
                <a:ea typeface="+mn-ea"/>
                <a:cs typeface="+mn-cs"/>
              </a:rPr>
              <a:t>Разъяснения СРО АКИ «Поволжье» по применению ст. 39 Закона №221-ФЗ </a:t>
            </a:r>
          </a:p>
        </p:txBody>
      </p:sp>
    </p:spTree>
    <p:extLst>
      <p:ext uri="{BB962C8B-B14F-4D97-AF65-F5344CB8AC3E}">
        <p14:creationId xmlns:p14="http://schemas.microsoft.com/office/powerpoint/2010/main" val="1225177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a:xfrm>
            <a:off x="2086477" y="-9318"/>
            <a:ext cx="8229600" cy="1143000"/>
          </a:xfrm>
        </p:spPr>
        <p:txBody>
          <a:bodyPr>
            <a:normAutofit/>
          </a:bodyPr>
          <a:lstStyle/>
          <a:p>
            <a:pPr lvl="0"/>
            <a:r>
              <a:rPr lang="ru-RU" sz="3000" dirty="0">
                <a:solidFill>
                  <a:srgbClr val="FF0000"/>
                </a:solidFill>
              </a:rPr>
              <a:t>Требования к  определению площади здания</a:t>
            </a:r>
          </a:p>
        </p:txBody>
      </p:sp>
      <p:sp>
        <p:nvSpPr>
          <p:cNvPr id="3" name="Текст 2"/>
          <p:cNvSpPr txBox="1">
            <a:spLocks noGrp="1"/>
          </p:cNvSpPr>
          <p:nvPr>
            <p:ph type="body" idx="4294967295"/>
          </p:nvPr>
        </p:nvSpPr>
        <p:spPr>
          <a:xfrm>
            <a:off x="995680" y="1340769"/>
            <a:ext cx="10688320" cy="4689935"/>
          </a:xfrm>
        </p:spPr>
        <p:txBody>
          <a:bodyPr>
            <a:normAutofit/>
          </a:bodyPr>
          <a:lstStyle/>
          <a:p>
            <a:pPr marL="0" indent="457200" algn="ctr">
              <a:buNone/>
            </a:pPr>
            <a:r>
              <a:rPr lang="ru-RU" sz="1814" b="1" dirty="0"/>
              <a:t>Федеральный Закон № 218-ФЗ «О государственной регистрации недвижимости» </a:t>
            </a:r>
          </a:p>
          <a:p>
            <a:pPr marL="0" indent="457200" algn="ctr">
              <a:buNone/>
            </a:pPr>
            <a:endParaRPr lang="ru-RU" sz="1814" b="1" dirty="0">
              <a:solidFill>
                <a:srgbClr val="FF0000"/>
              </a:solidFill>
            </a:endParaRPr>
          </a:p>
          <a:p>
            <a:pPr marL="0" indent="457200" algn="just">
              <a:buNone/>
            </a:pPr>
            <a:r>
              <a:rPr lang="ru-RU" sz="1600" dirty="0">
                <a:hlinkClick r:id="" action="ppaction://noaction"/>
              </a:rPr>
              <a:t>Статья 24. Требования к техническому плану</a:t>
            </a:r>
          </a:p>
          <a:p>
            <a:pPr marL="0" indent="457200" algn="just">
              <a:buNone/>
            </a:pPr>
            <a:endParaRPr lang="ru-RU" sz="1600" dirty="0">
              <a:hlinkClick r:id="" action="ppaction://noaction"/>
            </a:endParaRPr>
          </a:p>
          <a:p>
            <a:pPr marL="0" indent="457200" algn="just">
              <a:buNone/>
            </a:pPr>
            <a:r>
              <a:rPr lang="ru-RU" sz="1600" dirty="0">
                <a:solidFill>
                  <a:srgbClr val="FF0000"/>
                </a:solidFill>
                <a:hlinkClick r:id="rId3"/>
              </a:rPr>
              <a:t>13. </a:t>
            </a:r>
            <a:r>
              <a:rPr lang="ru-RU" sz="1600" dirty="0">
                <a:hlinkClick r:id="rId3"/>
              </a:rPr>
              <a:t>Форма</a:t>
            </a:r>
            <a:r>
              <a:rPr lang="ru-RU" sz="1600" dirty="0"/>
              <a:t> технического плана, </a:t>
            </a:r>
            <a:r>
              <a:rPr lang="ru-RU" sz="1600" dirty="0">
                <a:hlinkClick r:id="rId4"/>
              </a:rPr>
              <a:t>требования</a:t>
            </a:r>
            <a:r>
              <a:rPr lang="ru-RU" sz="1600" dirty="0"/>
              <a:t> к его подготовке, </a:t>
            </a:r>
            <a:r>
              <a:rPr lang="ru-RU" sz="1600" dirty="0">
                <a:hlinkClick r:id="rId4"/>
              </a:rPr>
              <a:t>состав</a:t>
            </a:r>
            <a:r>
              <a:rPr lang="ru-RU" sz="1600" dirty="0"/>
              <a:t> содержащихся в нем сведений, </a:t>
            </a:r>
            <a:r>
              <a:rPr lang="ru-RU" sz="1600" dirty="0">
                <a:hlinkClick r:id="rId5"/>
              </a:rPr>
              <a:t>форма</a:t>
            </a:r>
            <a:r>
              <a:rPr lang="ru-RU" sz="1600" dirty="0"/>
              <a:t> указанной в </a:t>
            </a:r>
            <a:r>
              <a:rPr lang="ru-RU" sz="1600" dirty="0">
                <a:hlinkClick r:id="rId6"/>
              </a:rPr>
              <a:t>части 11</a:t>
            </a:r>
            <a:r>
              <a:rPr lang="ru-RU" sz="1600" dirty="0"/>
              <a:t> настоящей статьи декларации, </a:t>
            </a:r>
            <a:r>
              <a:rPr lang="ru-RU" sz="1600" dirty="0">
                <a:hlinkClick r:id="rId7"/>
              </a:rPr>
              <a:t>требования</a:t>
            </a:r>
            <a:r>
              <a:rPr lang="ru-RU" sz="1600" dirty="0"/>
              <a:t> к ее подготовке, </a:t>
            </a:r>
            <a:r>
              <a:rPr lang="ru-RU" sz="1600" dirty="0">
                <a:hlinkClick r:id="rId7"/>
              </a:rPr>
              <a:t>состав</a:t>
            </a:r>
            <a:r>
              <a:rPr lang="ru-RU" sz="1600" dirty="0"/>
              <a:t> содержащихся в ней сведений, требования к точности и методам определения координат характерных точек контура здания, сооружения или объекта незавершенного строительства на земельном участке, требования к подготовке плана этажа, части этажа здания или сооружения, плана здания или сооружения, плана части здания или сооружения, а также </a:t>
            </a:r>
            <a:r>
              <a:rPr lang="ru-RU" sz="1600" dirty="0">
                <a:hlinkClick r:id="rId8"/>
              </a:rPr>
              <a:t>требования</a:t>
            </a:r>
            <a:r>
              <a:rPr lang="ru-RU" sz="1600" dirty="0"/>
              <a:t> к </a:t>
            </a:r>
            <a:r>
              <a:rPr lang="ru-RU" sz="1600" b="1" dirty="0"/>
              <a:t>определению площади здания, сооружения, помещения или машино-места устанавливаются органом нормативно-правового регулирования.»</a:t>
            </a:r>
          </a:p>
          <a:p>
            <a:pPr marL="0" indent="457200" algn="just">
              <a:buNone/>
            </a:pPr>
            <a:endParaRPr lang="ru-RU" sz="1633" dirty="0">
              <a:solidFill>
                <a:srgbClr val="000099"/>
              </a:solidFill>
            </a:endParaRPr>
          </a:p>
          <a:p>
            <a:pPr marL="0" indent="457200" algn="just">
              <a:buNone/>
            </a:pPr>
            <a:r>
              <a:rPr lang="ru-RU" sz="1633" b="1" dirty="0"/>
              <a:t>Приказ Министерства экономического развития РФ от 1 марта 2016  г. N  90 "Об утверждении требований к точности и методам определения координат характерных точек границ земельного участка, требований к точности и методам определения координат характерных точек контура здания, сооружения или объекта незавершенного строительства на земельном участке, а также требований к определению площади здания, сооружения и помещения"</a:t>
            </a:r>
          </a:p>
          <a:p>
            <a:pPr lvl="0" algn="just"/>
            <a:endParaRPr lang="ru-RU" sz="1633" dirty="0">
              <a:solidFill>
                <a:srgbClr val="000099"/>
              </a:solidFill>
            </a:endParaRPr>
          </a:p>
        </p:txBody>
      </p:sp>
    </p:spTree>
    <p:extLst>
      <p:ext uri="{BB962C8B-B14F-4D97-AF65-F5344CB8AC3E}">
        <p14:creationId xmlns:p14="http://schemas.microsoft.com/office/powerpoint/2010/main" val="3604835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txBox="1">
            <a:spLocks noGrp="1"/>
          </p:cNvSpPr>
          <p:nvPr>
            <p:ph type="title" idx="4294967295"/>
          </p:nvPr>
        </p:nvSpPr>
        <p:spPr/>
        <p:txBody>
          <a:bodyPr>
            <a:normAutofit/>
          </a:bodyPr>
          <a:lstStyle/>
          <a:p>
            <a:pPr lvl="0"/>
            <a:r>
              <a:rPr lang="ru-RU" sz="3200" dirty="0">
                <a:solidFill>
                  <a:srgbClr val="FF0000"/>
                </a:solidFill>
              </a:rPr>
              <a:t>Площадь жилого здания</a:t>
            </a:r>
          </a:p>
        </p:txBody>
      </p:sp>
      <p:sp>
        <p:nvSpPr>
          <p:cNvPr id="3" name="Текст 2"/>
          <p:cNvSpPr txBox="1">
            <a:spLocks noGrp="1"/>
          </p:cNvSpPr>
          <p:nvPr>
            <p:ph type="body" idx="4294967295"/>
          </p:nvPr>
        </p:nvSpPr>
        <p:spPr>
          <a:xfrm>
            <a:off x="213360" y="1628800"/>
            <a:ext cx="11744960" cy="4650080"/>
          </a:xfrm>
        </p:spPr>
        <p:txBody>
          <a:bodyPr>
            <a:normAutofit/>
          </a:bodyPr>
          <a:lstStyle/>
          <a:p>
            <a:pPr marL="0" indent="457200" algn="just">
              <a:spcBef>
                <a:spcPts val="300"/>
              </a:spcBef>
              <a:buClr>
                <a:srgbClr val="0E594D"/>
              </a:buClr>
              <a:buSzPct val="45000"/>
              <a:buNone/>
            </a:pPr>
            <a:r>
              <a:rPr lang="ru-RU" sz="2000" b="1" dirty="0"/>
              <a:t>Свод правил СП 55.13330.2016 "СНИП 31-02-2001. Дома жилые одноквартирные» (утв. </a:t>
            </a:r>
            <a:r>
              <a:rPr lang="ru-RU" sz="2000" b="1" dirty="0">
                <a:hlinkClick r:id="rId3"/>
              </a:rPr>
              <a:t>приказом</a:t>
            </a:r>
            <a:r>
              <a:rPr lang="ru-RU" sz="2000" b="1" dirty="0"/>
              <a:t> Министерства строительства и жилищно-коммунального хозяйства РФ от 20 октября 2016  г. N  725/</a:t>
            </a:r>
            <a:r>
              <a:rPr lang="ru-RU" sz="2000" b="1" dirty="0" err="1"/>
              <a:t>пр</a:t>
            </a:r>
            <a:r>
              <a:rPr lang="ru-RU" sz="2000" b="1" dirty="0"/>
              <a:t>).</a:t>
            </a:r>
          </a:p>
          <a:p>
            <a:pPr marL="0" indent="457200" algn="just">
              <a:spcBef>
                <a:spcPts val="300"/>
              </a:spcBef>
              <a:buClr>
                <a:srgbClr val="0E594D"/>
              </a:buClr>
              <a:buSzPct val="45000"/>
              <a:buNone/>
            </a:pPr>
            <a:r>
              <a:rPr lang="ru-RU" sz="2000" dirty="0"/>
              <a:t>Настоящий свод правил введен</a:t>
            </a:r>
            <a:r>
              <a:rPr lang="ru-RU" sz="2000" b="1" dirty="0"/>
              <a:t> в действие  21.04.2017 г</a:t>
            </a:r>
            <a:r>
              <a:rPr lang="ru-RU" sz="2000" dirty="0"/>
              <a:t>., через шесть месяцев со дня издания приказа №725/пр.</a:t>
            </a:r>
          </a:p>
          <a:p>
            <a:pPr indent="0" algn="just">
              <a:spcBef>
                <a:spcPts val="300"/>
              </a:spcBef>
              <a:buClr>
                <a:srgbClr val="0E594D"/>
              </a:buClr>
              <a:buSzPct val="45000"/>
              <a:buNone/>
            </a:pPr>
            <a:endParaRPr lang="ru-RU" sz="2000" dirty="0"/>
          </a:p>
          <a:p>
            <a:pPr marL="0" indent="457200" algn="just">
              <a:spcBef>
                <a:spcPts val="300"/>
              </a:spcBef>
              <a:buClr>
                <a:srgbClr val="0E594D"/>
              </a:buClr>
              <a:buSzPct val="45000"/>
              <a:buNone/>
            </a:pPr>
            <a:r>
              <a:rPr lang="ru-RU" sz="2000" b="1" dirty="0"/>
              <a:t>Инструкция  о проведении учета жилищного фонда в Российской Федерации</a:t>
            </a:r>
            <a:br>
              <a:rPr lang="ru-RU" sz="2000" b="1" dirty="0"/>
            </a:br>
            <a:r>
              <a:rPr lang="ru-RU" sz="2000" b="1" dirty="0"/>
              <a:t>(утв. приказом Минземстроя РФ от 4 августа 1998 г. N 37). </a:t>
            </a:r>
          </a:p>
          <a:p>
            <a:pPr marL="0" indent="457200" algn="just">
              <a:spcBef>
                <a:spcPts val="300"/>
              </a:spcBef>
              <a:buClr>
                <a:srgbClr val="0E594D"/>
              </a:buClr>
              <a:buSzPct val="45000"/>
              <a:buNone/>
            </a:pPr>
            <a:r>
              <a:rPr lang="ru-RU" sz="2000" dirty="0"/>
              <a:t>Методы расчета площади приведены в данном документе.</a:t>
            </a:r>
          </a:p>
          <a:p>
            <a:pPr indent="457200" algn="just">
              <a:spcBef>
                <a:spcPts val="300"/>
              </a:spcBef>
              <a:buClr>
                <a:srgbClr val="0E594D"/>
              </a:buClr>
              <a:buSzPct val="45000"/>
              <a:buFont typeface="StarSymbol"/>
              <a:buChar char="●"/>
            </a:pPr>
            <a:endParaRPr lang="ru-RU" sz="2000" dirty="0"/>
          </a:p>
          <a:p>
            <a:pPr marL="0" indent="457200" algn="just">
              <a:spcBef>
                <a:spcPts val="300"/>
              </a:spcBef>
              <a:buClr>
                <a:srgbClr val="0E594D"/>
              </a:buClr>
              <a:buSzPct val="45000"/>
              <a:buNone/>
            </a:pPr>
            <a:r>
              <a:rPr lang="ru-RU" sz="2000" b="1" dirty="0"/>
              <a:t>Свод правил СП  54.13330.2011 "СНиП 31-01-2003. Здания жилые многоквартирные «Актуализированная редакция СНиП 31-01-2003 (утв. приказом Министерства регионального развития РФ от 24 декабря 2010  г. N  778).</a:t>
            </a:r>
          </a:p>
          <a:p>
            <a:pPr lvl="0"/>
            <a:endParaRPr lang="ru-RU" sz="2000" dirty="0"/>
          </a:p>
          <a:p>
            <a:pPr marL="0" indent="0">
              <a:buNone/>
            </a:pPr>
            <a:endParaRPr lang="ru-RU" dirty="0"/>
          </a:p>
        </p:txBody>
      </p:sp>
    </p:spTree>
    <p:extLst>
      <p:ext uri="{BB962C8B-B14F-4D97-AF65-F5344CB8AC3E}">
        <p14:creationId xmlns:p14="http://schemas.microsoft.com/office/powerpoint/2010/main" val="2613538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063552" y="1196753"/>
            <a:ext cx="8229600" cy="4525963"/>
          </a:xfrm>
        </p:spPr>
        <p:txBody>
          <a:bodyPr/>
          <a:lstStyle/>
          <a:p>
            <a:pPr marL="0" indent="457200" algn="just">
              <a:buNone/>
            </a:pPr>
            <a:endParaRPr lang="ru-RU" sz="2800" dirty="0"/>
          </a:p>
          <a:p>
            <a:pPr marL="0" indent="0" algn="just">
              <a:buNone/>
            </a:pPr>
            <a:endParaRPr lang="ru-RU" sz="2800" dirty="0"/>
          </a:p>
          <a:p>
            <a:pPr marL="0" indent="0" algn="just">
              <a:buNone/>
            </a:pPr>
            <a:endParaRPr lang="ru-RU" sz="2800" dirty="0"/>
          </a:p>
          <a:p>
            <a:pPr marL="0" indent="0" algn="ctr">
              <a:buNone/>
            </a:pPr>
            <a:r>
              <a:rPr lang="ru-RU" b="1" dirty="0">
                <a:latin typeface="Times New Roman" panose="02020603050405020304" pitchFamily="18" charset="0"/>
                <a:cs typeface="Times New Roman" panose="02020603050405020304" pitchFamily="18" charset="0"/>
              </a:rPr>
              <a:t>Спасибо за внимание!</a:t>
            </a:r>
          </a:p>
        </p:txBody>
      </p:sp>
    </p:spTree>
    <p:extLst>
      <p:ext uri="{BB962C8B-B14F-4D97-AF65-F5344CB8AC3E}">
        <p14:creationId xmlns:p14="http://schemas.microsoft.com/office/powerpoint/2010/main" val="1284483332"/>
      </p:ext>
    </p:extLst>
  </p:cSld>
  <p:clrMapOvr>
    <a:masterClrMapping/>
  </p:clrMapOvr>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208</TotalTime>
  <Words>3850</Words>
  <Application>Microsoft Office PowerPoint</Application>
  <PresentationFormat>Широкоэкранный</PresentationFormat>
  <Paragraphs>549</Paragraphs>
  <Slides>21</Slides>
  <Notes>7</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21</vt:i4>
      </vt:variant>
    </vt:vector>
  </HeadingPairs>
  <TitlesOfParts>
    <vt:vector size="32" baseType="lpstr">
      <vt:lpstr>Microsoft YaHei</vt:lpstr>
      <vt:lpstr>SimSun</vt:lpstr>
      <vt:lpstr>Arial</vt:lpstr>
      <vt:lpstr>Calibri</vt:lpstr>
      <vt:lpstr>Lucida Sans</vt:lpstr>
      <vt:lpstr>Mangal</vt:lpstr>
      <vt:lpstr>StarSymbol</vt:lpstr>
      <vt:lpstr>Tahoma</vt:lpstr>
      <vt:lpstr>Thorndale</vt:lpstr>
      <vt:lpstr>Times New Roman</vt:lpstr>
      <vt:lpstr>1_Тема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Обязанность КИ по хранению и передаче в ОКУ актов согласования границ з/у, подготовленных в ходе выполнения кадастровых работ, установленная в Законе о кадастре.</vt:lpstr>
      <vt:lpstr>Обязанность КИ по хранению и передаче в ОКУ актов согласования границ земельных участков, подготовленных в ходе выполнения кадастровых работ</vt:lpstr>
      <vt:lpstr> Информация о практике реализации Приказа Министерства экономического развития РФ от 9 июня 2016 г. N 363. </vt:lpstr>
      <vt:lpstr>Обращение к работодателям кадастровых инженеров</vt:lpstr>
      <vt:lpstr>Презентация PowerPoint</vt:lpstr>
      <vt:lpstr>Презентация PowerPoint</vt:lpstr>
      <vt:lpstr>Презентация PowerPoint</vt:lpstr>
      <vt:lpstr>Презентация PowerPoint</vt:lpstr>
      <vt:lpstr>Презентация PowerPoint</vt:lpstr>
      <vt:lpstr>Требования к  определению площади здания</vt:lpstr>
      <vt:lpstr>Площадь жилого здания</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Тимур Юсупов</dc:creator>
  <cp:lastModifiedBy>Тимур Юсупов</cp:lastModifiedBy>
  <cp:revision>20</cp:revision>
  <dcterms:created xsi:type="dcterms:W3CDTF">2017-11-07T07:07:10Z</dcterms:created>
  <dcterms:modified xsi:type="dcterms:W3CDTF">2017-11-07T12:30:55Z</dcterms:modified>
</cp:coreProperties>
</file>