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9" r:id="rId2"/>
    <p:sldId id="258" r:id="rId3"/>
    <p:sldId id="257" r:id="rId4"/>
    <p:sldId id="272" r:id="rId5"/>
    <p:sldId id="270" r:id="rId6"/>
    <p:sldId id="264" r:id="rId7"/>
    <p:sldId id="271" r:id="rId8"/>
    <p:sldId id="259" r:id="rId9"/>
    <p:sldId id="261" r:id="rId10"/>
    <p:sldId id="266" r:id="rId11"/>
    <p:sldId id="265" r:id="rId1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3307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95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8925453695113815"/>
          <c:y val="2.4004368554517781E-2"/>
          <c:w val="0.48961398230129227"/>
          <c:h val="0.9519912628909647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delete val="1"/>
          </c:dLbls>
          <c:cat>
            <c:strRef>
              <c:f>Лучшие!$A$3:$A$10</c:f>
              <c:strCache>
                <c:ptCount val="8"/>
                <c:pt idx="0">
                  <c:v>Мензелинский</c:v>
                </c:pt>
                <c:pt idx="1">
                  <c:v>Тетюшский</c:v>
                </c:pt>
                <c:pt idx="2">
                  <c:v>Тюлячинский</c:v>
                </c:pt>
                <c:pt idx="3">
                  <c:v>Сабинский</c:v>
                </c:pt>
                <c:pt idx="4">
                  <c:v>Муслюмовский</c:v>
                </c:pt>
                <c:pt idx="5">
                  <c:v>Новошешминский</c:v>
                </c:pt>
                <c:pt idx="6">
                  <c:v>Атнинский</c:v>
                </c:pt>
                <c:pt idx="7">
                  <c:v>Апастовский</c:v>
                </c:pt>
              </c:strCache>
            </c:strRef>
          </c:cat>
          <c:val>
            <c:numRef>
              <c:f>Лучшие!$B$3:$B$10</c:f>
              <c:numCache>
                <c:formatCode>General</c:formatCode>
                <c:ptCount val="8"/>
                <c:pt idx="0">
                  <c:v>71</c:v>
                </c:pt>
                <c:pt idx="1">
                  <c:v>80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698432"/>
        <c:axId val="23700224"/>
        <c:axId val="0"/>
      </c:bar3DChart>
      <c:catAx>
        <c:axId val="2369843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ctr">
              <a:defRPr lang="ru-RU" sz="2000" b="1" i="0" u="none" strike="noStrike" kern="120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23700224"/>
        <c:crosses val="autoZero"/>
        <c:auto val="1"/>
        <c:lblAlgn val="ctr"/>
        <c:lblOffset val="100"/>
        <c:noMultiLvlLbl val="0"/>
      </c:catAx>
      <c:valAx>
        <c:axId val="2370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36984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9411689694448609"/>
          <c:y val="3.1189090203596809E-2"/>
          <c:w val="0.46986284856355381"/>
          <c:h val="0.8437047973077515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dLbls>
            <c:delete val="1"/>
          </c:dLbls>
          <c:cat>
            <c:strRef>
              <c:f>Лист2!$A$2:$A$9</c:f>
              <c:strCache>
                <c:ptCount val="8"/>
                <c:pt idx="0">
                  <c:v>Балтасинский</c:v>
                </c:pt>
                <c:pt idx="1">
                  <c:v>Кайбицкий</c:v>
                </c:pt>
                <c:pt idx="2">
                  <c:v>Заинский</c:v>
                </c:pt>
                <c:pt idx="3">
                  <c:v>Алексеевский </c:v>
                </c:pt>
                <c:pt idx="4">
                  <c:v>Чистопольский</c:v>
                </c:pt>
                <c:pt idx="5">
                  <c:v>Алькеевский</c:v>
                </c:pt>
                <c:pt idx="6">
                  <c:v>Бавлинский</c:v>
                </c:pt>
                <c:pt idx="7">
                  <c:v>Мамадышский</c:v>
                </c:pt>
              </c:strCache>
            </c:strRef>
          </c:cat>
          <c:val>
            <c:numRef>
              <c:f>Лист2!$B$2:$B$9</c:f>
              <c:numCache>
                <c:formatCode>General</c:formatCode>
                <c:ptCount val="8"/>
                <c:pt idx="0">
                  <c:v>20</c:v>
                </c:pt>
                <c:pt idx="1">
                  <c:v>20</c:v>
                </c:pt>
                <c:pt idx="2">
                  <c:v>16</c:v>
                </c:pt>
                <c:pt idx="3">
                  <c:v>11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63660416"/>
        <c:axId val="63661952"/>
        <c:axId val="0"/>
      </c:bar3DChart>
      <c:catAx>
        <c:axId val="6366041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63661952"/>
        <c:crosses val="autoZero"/>
        <c:auto val="1"/>
        <c:lblAlgn val="ctr"/>
        <c:lblOffset val="100"/>
        <c:noMultiLvlLbl val="0"/>
      </c:catAx>
      <c:valAx>
        <c:axId val="6366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6366041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0.87604</cdr:x>
      <cdr:y>0.07583</cdr:y>
    </cdr:from>
    <cdr:to>
      <cdr:x>0.98773</cdr:x>
      <cdr:y>0.14621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20870" y="441325"/>
          <a:ext cx="1213806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 из 3 </a:t>
          </a:r>
        </a:p>
      </cdr:txBody>
    </cdr:sp>
  </cdr:relSizeAnchor>
  <cdr:relSizeAnchor xmlns:cdr="http://schemas.openxmlformats.org/drawingml/2006/chartDrawing">
    <cdr:from>
      <cdr:x>0.87933</cdr:x>
      <cdr:y>0.1773</cdr:y>
    </cdr:from>
    <cdr:to>
      <cdr:x>0.99102</cdr:x>
      <cdr:y>0.24768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832975" y="1031875"/>
          <a:ext cx="1248911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из 1 </a:t>
          </a:r>
        </a:p>
      </cdr:txBody>
    </cdr:sp>
  </cdr:relSizeAnchor>
  <cdr:relSizeAnchor xmlns:cdr="http://schemas.openxmlformats.org/drawingml/2006/chartDrawing">
    <cdr:from>
      <cdr:x>0.87933</cdr:x>
      <cdr:y>0.29842</cdr:y>
    </cdr:from>
    <cdr:to>
      <cdr:x>0.977</cdr:x>
      <cdr:y>0.36879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9832976" y="1736725"/>
          <a:ext cx="109220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из 1 </a:t>
          </a:r>
        </a:p>
      </cdr:txBody>
    </cdr:sp>
  </cdr:relSizeAnchor>
  <cdr:relSizeAnchor xmlns:cdr="http://schemas.openxmlformats.org/drawingml/2006/chartDrawing">
    <cdr:from>
      <cdr:x>0.88274</cdr:x>
      <cdr:y>0.40807</cdr:y>
    </cdr:from>
    <cdr:to>
      <cdr:x>0.98041</cdr:x>
      <cdr:y>0.47845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9871075" y="2374900"/>
          <a:ext cx="109220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из 2 </a:t>
          </a:r>
        </a:p>
      </cdr:txBody>
    </cdr:sp>
  </cdr:relSizeAnchor>
  <cdr:relSizeAnchor xmlns:cdr="http://schemas.openxmlformats.org/drawingml/2006/chartDrawing">
    <cdr:from>
      <cdr:x>0.88274</cdr:x>
      <cdr:y>0.52591</cdr:y>
    </cdr:from>
    <cdr:to>
      <cdr:x>0.98041</cdr:x>
      <cdr:y>0.59629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9871075" y="3060700"/>
          <a:ext cx="109220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 из 5 </a:t>
          </a:r>
        </a:p>
      </cdr:txBody>
    </cdr:sp>
  </cdr:relSizeAnchor>
  <cdr:relSizeAnchor xmlns:cdr="http://schemas.openxmlformats.org/drawingml/2006/chartDrawing">
    <cdr:from>
      <cdr:x>0.88189</cdr:x>
      <cdr:y>0.63557</cdr:y>
    </cdr:from>
    <cdr:to>
      <cdr:x>0.97956</cdr:x>
      <cdr:y>0.70595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9861550" y="3698875"/>
          <a:ext cx="109220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из 1 </a:t>
          </a:r>
        </a:p>
      </cdr:txBody>
    </cdr:sp>
  </cdr:relSizeAnchor>
  <cdr:relSizeAnchor xmlns:cdr="http://schemas.openxmlformats.org/drawingml/2006/chartDrawing">
    <cdr:from>
      <cdr:x>0.79245</cdr:x>
      <cdr:y>0.75177</cdr:y>
    </cdr:from>
    <cdr:to>
      <cdr:x>0.89012</cdr:x>
      <cdr:y>0.82215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8861425" y="4375150"/>
          <a:ext cx="109220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4 из 5 </a:t>
          </a:r>
        </a:p>
      </cdr:txBody>
    </cdr:sp>
  </cdr:relSizeAnchor>
  <cdr:relSizeAnchor xmlns:cdr="http://schemas.openxmlformats.org/drawingml/2006/chartDrawing">
    <cdr:from>
      <cdr:x>0.7933</cdr:x>
      <cdr:y>0.84997</cdr:y>
    </cdr:from>
    <cdr:to>
      <cdr:x>0.89097</cdr:x>
      <cdr:y>0.92035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8870950" y="4946650"/>
          <a:ext cx="109220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 из 7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0.45466</cdr:x>
      <cdr:y>0.06433</cdr:y>
    </cdr:from>
    <cdr:to>
      <cdr:x>0.5723</cdr:x>
      <cdr:y>0.14035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33775" y="314324"/>
          <a:ext cx="914400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0.45448</cdr:x>
      <cdr:y>0.07797</cdr:y>
    </cdr:from>
    <cdr:to>
      <cdr:x>0.56263</cdr:x>
      <cdr:y>0.16179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47062" y="380998"/>
          <a:ext cx="986913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0 из 5 </a:t>
          </a:r>
        </a:p>
      </cdr:txBody>
    </cdr:sp>
  </cdr:relSizeAnchor>
  <cdr:relSizeAnchor xmlns:cdr="http://schemas.openxmlformats.org/drawingml/2006/chartDrawing">
    <cdr:from>
      <cdr:x>0.45856</cdr:x>
      <cdr:y>0.16634</cdr:y>
    </cdr:from>
    <cdr:to>
      <cdr:x>0.58768</cdr:x>
      <cdr:y>0.25016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184339" y="812800"/>
          <a:ext cx="1178236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0 из 6 </a:t>
          </a:r>
        </a:p>
      </cdr:txBody>
    </cdr:sp>
  </cdr:relSizeAnchor>
  <cdr:relSizeAnchor xmlns:cdr="http://schemas.openxmlformats.org/drawingml/2006/chartDrawing">
    <cdr:from>
      <cdr:x>0.68434</cdr:x>
      <cdr:y>0.36127</cdr:y>
    </cdr:from>
    <cdr:to>
      <cdr:x>0.84447</cdr:x>
      <cdr:y>0.44509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814375" y="1765300"/>
          <a:ext cx="1360519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из 19 </a:t>
          </a:r>
        </a:p>
      </cdr:txBody>
    </cdr:sp>
  </cdr:relSizeAnchor>
  <cdr:relSizeAnchor xmlns:cdr="http://schemas.openxmlformats.org/drawingml/2006/chartDrawing">
    <cdr:from>
      <cdr:x>0.45752</cdr:x>
      <cdr:y>0.25211</cdr:y>
    </cdr:from>
    <cdr:to>
      <cdr:x>0.60662</cdr:x>
      <cdr:y>0.33593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556000" y="1231900"/>
          <a:ext cx="1158875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0 из 3 </a:t>
          </a:r>
        </a:p>
      </cdr:txBody>
    </cdr:sp>
  </cdr:relSizeAnchor>
  <cdr:relSizeAnchor xmlns:cdr="http://schemas.openxmlformats.org/drawingml/2006/chartDrawing">
    <cdr:from>
      <cdr:x>0.69027</cdr:x>
      <cdr:y>0.46004</cdr:y>
    </cdr:from>
    <cdr:to>
      <cdr:x>0.85449</cdr:x>
      <cdr:y>0.53216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864739" y="2247899"/>
          <a:ext cx="1395225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20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из  9</a:t>
          </a:r>
          <a:endParaRPr lang="ru-RU">
            <a:effectLst/>
          </a:endParaRPr>
        </a:p>
      </cdr:txBody>
    </cdr:sp>
  </cdr:relSizeAnchor>
  <cdr:relSizeAnchor xmlns:cdr="http://schemas.openxmlformats.org/drawingml/2006/chartDrawing">
    <cdr:from>
      <cdr:x>0.86562</cdr:x>
      <cdr:y>0.76478</cdr:y>
    </cdr:from>
    <cdr:to>
      <cdr:x>0.99374</cdr:x>
      <cdr:y>0.83691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7898715" y="3736975"/>
          <a:ext cx="1169085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20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2 из 10</a:t>
          </a:r>
          <a:endParaRPr lang="ru-RU">
            <a:effectLst/>
          </a:endParaRPr>
        </a:p>
      </cdr:txBody>
    </cdr:sp>
  </cdr:relSizeAnchor>
  <cdr:relSizeAnchor xmlns:cdr="http://schemas.openxmlformats.org/drawingml/2006/chartDrawing">
    <cdr:from>
      <cdr:x>0.78322</cdr:x>
      <cdr:y>0.55815</cdr:y>
    </cdr:from>
    <cdr:to>
      <cdr:x>0.91802</cdr:x>
      <cdr:y>0.63028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7146839" y="2727325"/>
          <a:ext cx="1230078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20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 из 19</a:t>
          </a:r>
          <a:endParaRPr lang="ru-RU">
            <a:effectLst/>
          </a:endParaRPr>
        </a:p>
      </cdr:txBody>
    </cdr:sp>
  </cdr:relSizeAnchor>
  <cdr:relSizeAnchor xmlns:cdr="http://schemas.openxmlformats.org/drawingml/2006/chartDrawing">
    <cdr:from>
      <cdr:x>0.86017</cdr:x>
      <cdr:y>0.65562</cdr:y>
    </cdr:from>
    <cdr:to>
      <cdr:x>0.96555</cdr:x>
      <cdr:y>0.72775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7849027" y="3203575"/>
          <a:ext cx="961598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20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 из 5</a:t>
          </a:r>
          <a:endParaRPr lang="ru-RU">
            <a:effectLst/>
          </a:endParaRPr>
        </a:p>
      </cdr:txBody>
    </cdr:sp>
  </cdr:relSizeAnchor>
  <cdr:relSizeAnchor xmlns:cdr="http://schemas.openxmlformats.org/drawingml/2006/chartDrawing">
    <cdr:from>
      <cdr:x>0.91649</cdr:x>
      <cdr:y>0.81287</cdr:y>
    </cdr:from>
    <cdr:to>
      <cdr:x>0.98121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8362950" y="3971924"/>
          <a:ext cx="59055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0.85595</cdr:x>
      <cdr:y>0.86355</cdr:y>
    </cdr:from>
    <cdr:to>
      <cdr:x>0.89353</cdr:x>
      <cdr:y>0.92203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7810500" y="4219574"/>
          <a:ext cx="3429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/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FFA2E-553A-433E-9D20-EBEF031D91F6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5E796-BB6B-4535-8FEB-FFA23A5AAB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28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5E796-BB6B-4535-8FEB-FFA23A5AAB7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33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527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947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98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455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4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18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077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987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327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22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14208-7503-46F5-AF62-A9D9110A714D}" type="datetimeFigureOut">
              <a:rPr lang="ru-RU" smtClean="0"/>
              <a:pPr/>
              <a:t>30.01.2014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0FD2A-817E-46A9-AA1C-8906CA91BA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85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30425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0066"/>
                </a:solidFill>
              </a:rPr>
              <a:t>Основные проблемы </a:t>
            </a:r>
            <a:r>
              <a:rPr lang="ru-RU" b="1" i="1" dirty="0" smtClean="0">
                <a:solidFill>
                  <a:srgbClr val="000066"/>
                </a:solidFill>
              </a:rPr>
              <a:t>деятельности </a:t>
            </a:r>
            <a:r>
              <a:rPr lang="ru-RU" b="1" i="1" dirty="0">
                <a:solidFill>
                  <a:srgbClr val="000066"/>
                </a:solidFill>
              </a:rPr>
              <a:t>кадастровых инженеров </a:t>
            </a:r>
            <a:r>
              <a:rPr lang="ru-RU" b="1" i="1" dirty="0" smtClean="0">
                <a:solidFill>
                  <a:srgbClr val="000066"/>
                </a:solidFill>
              </a:rPr>
              <a:t> Республики </a:t>
            </a:r>
            <a:r>
              <a:rPr lang="ru-RU" b="1" i="1" dirty="0">
                <a:solidFill>
                  <a:srgbClr val="000066"/>
                </a:solidFill>
              </a:rPr>
              <a:t>Татарстан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356992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000066"/>
                </a:solidFill>
              </a:rPr>
              <a:t>Савельев Вадим Петрович</a:t>
            </a:r>
          </a:p>
          <a:p>
            <a:r>
              <a:rPr lang="ru-RU" dirty="0" smtClean="0">
                <a:solidFill>
                  <a:srgbClr val="000066"/>
                </a:solidFill>
              </a:rPr>
              <a:t>исполнительный директор СРО НП «Объединение кадастровых инженеров  РТ» </a:t>
            </a:r>
          </a:p>
        </p:txBody>
      </p:sp>
    </p:spTree>
    <p:extLst>
      <p:ext uri="{BB962C8B-B14F-4D97-AF65-F5344CB8AC3E}">
        <p14:creationId xmlns:p14="http://schemas.microsoft.com/office/powerpoint/2010/main" val="389649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282154"/>
          </a:xfrm>
        </p:spPr>
        <p:txBody>
          <a:bodyPr>
            <a:normAutofit fontScale="90000"/>
          </a:bodyPr>
          <a:lstStyle/>
          <a:p>
            <a:r>
              <a:rPr lang="ru-RU" sz="3600" i="1" dirty="0" smtClean="0">
                <a:solidFill>
                  <a:srgbClr val="000066"/>
                </a:solidFill>
              </a:rPr>
              <a:t/>
            </a:r>
            <a:br>
              <a:rPr lang="ru-RU" sz="3600" i="1" dirty="0" smtClean="0">
                <a:solidFill>
                  <a:srgbClr val="000066"/>
                </a:solidFill>
              </a:rPr>
            </a:br>
            <a:r>
              <a:rPr lang="ru-RU" sz="3800" b="1" i="1" dirty="0" smtClean="0">
                <a:solidFill>
                  <a:srgbClr val="000066"/>
                </a:solidFill>
              </a:rPr>
              <a:t>Кадастровые инженеры в </a:t>
            </a:r>
            <a:br>
              <a:rPr lang="ru-RU" sz="3800" b="1" i="1" dirty="0" smtClean="0">
                <a:solidFill>
                  <a:srgbClr val="000066"/>
                </a:solidFill>
              </a:rPr>
            </a:br>
            <a:r>
              <a:rPr lang="ru-RU" sz="3800" b="1" i="1" dirty="0" smtClean="0">
                <a:solidFill>
                  <a:srgbClr val="000066"/>
                </a:solidFill>
              </a:rPr>
              <a:t>Республике Татарстан</a:t>
            </a:r>
            <a:r>
              <a:rPr lang="ru-RU" b="1" i="1" dirty="0" smtClean="0">
                <a:solidFill>
                  <a:srgbClr val="000066"/>
                </a:solidFill>
              </a:rPr>
              <a:t/>
            </a:r>
            <a:br>
              <a:rPr lang="ru-RU" b="1" i="1" dirty="0" smtClean="0">
                <a:solidFill>
                  <a:srgbClr val="000066"/>
                </a:solidFill>
              </a:rPr>
            </a:br>
            <a:r>
              <a:rPr lang="ru-RU" sz="2800" b="1" i="1" smtClean="0">
                <a:solidFill>
                  <a:srgbClr val="000066"/>
                </a:solidFill>
              </a:rPr>
              <a:t>на 01.01.2014</a:t>
            </a:r>
            <a:endParaRPr lang="ru-RU" sz="2800" b="1" i="1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endParaRPr lang="ru-RU" sz="2800" dirty="0" smtClean="0">
              <a:solidFill>
                <a:srgbClr val="000066"/>
              </a:solidFill>
            </a:endParaRPr>
          </a:p>
          <a:p>
            <a:r>
              <a:rPr lang="ru-RU" sz="2800" dirty="0" smtClean="0">
                <a:solidFill>
                  <a:srgbClr val="000066"/>
                </a:solidFill>
              </a:rPr>
              <a:t>Всего в республике – </a:t>
            </a:r>
            <a:r>
              <a:rPr lang="ru-RU" sz="2800" b="1" dirty="0" smtClean="0">
                <a:solidFill>
                  <a:srgbClr val="000066"/>
                </a:solidFill>
              </a:rPr>
              <a:t>628</a:t>
            </a:r>
            <a:r>
              <a:rPr lang="ru-RU" sz="2800" dirty="0" smtClean="0">
                <a:solidFill>
                  <a:srgbClr val="000066"/>
                </a:solidFill>
              </a:rPr>
              <a:t> кадастровых инженеров</a:t>
            </a:r>
          </a:p>
          <a:p>
            <a:r>
              <a:rPr lang="ru-RU" sz="2800" dirty="0" smtClean="0">
                <a:solidFill>
                  <a:srgbClr val="000066"/>
                </a:solidFill>
              </a:rPr>
              <a:t>Из них работали в течении года – </a:t>
            </a:r>
            <a:r>
              <a:rPr lang="ru-RU" sz="2800" b="1" dirty="0" smtClean="0">
                <a:solidFill>
                  <a:srgbClr val="000066"/>
                </a:solidFill>
              </a:rPr>
              <a:t>489</a:t>
            </a:r>
            <a:r>
              <a:rPr lang="ru-RU" sz="2800" dirty="0" smtClean="0">
                <a:solidFill>
                  <a:srgbClr val="000066"/>
                </a:solidFill>
              </a:rPr>
              <a:t> человек</a:t>
            </a:r>
          </a:p>
          <a:p>
            <a:r>
              <a:rPr lang="ru-RU" sz="2800" dirty="0" smtClean="0">
                <a:solidFill>
                  <a:srgbClr val="000066"/>
                </a:solidFill>
              </a:rPr>
              <a:t>Членами СРО являются  – </a:t>
            </a:r>
            <a:r>
              <a:rPr lang="ru-RU" sz="2800" b="1" dirty="0" smtClean="0">
                <a:solidFill>
                  <a:srgbClr val="000066"/>
                </a:solidFill>
              </a:rPr>
              <a:t>206</a:t>
            </a:r>
            <a:r>
              <a:rPr lang="ru-RU" sz="2800" dirty="0" smtClean="0">
                <a:solidFill>
                  <a:srgbClr val="000066"/>
                </a:solidFill>
              </a:rPr>
              <a:t> кадастровых инженеров</a:t>
            </a:r>
            <a:endParaRPr lang="ru-RU" sz="28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8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"/>
            <a:ext cx="8928992" cy="674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3135854"/>
            <a:ext cx="77048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en-US" sz="6600" b="1" i="1" u="sng" dirty="0" smtClean="0">
                <a:solidFill>
                  <a:schemeClr val="tx2">
                    <a:lumMod val="75000"/>
                  </a:schemeClr>
                </a:solidFill>
              </a:rPr>
              <a:t>www</a:t>
            </a:r>
            <a:r>
              <a:rPr lang="ru-RU" sz="6600" b="1" i="1" u="sng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en-US" sz="6600" b="1" i="1" u="sng" dirty="0" smtClean="0">
                <a:solidFill>
                  <a:schemeClr val="tx2">
                    <a:lumMod val="75000"/>
                  </a:schemeClr>
                </a:solidFill>
              </a:rPr>
              <a:t>np-okirt.ru</a:t>
            </a:r>
            <a:endParaRPr lang="ru-RU" sz="6600" b="1" i="1" u="sng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64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000066"/>
                </a:solidFill>
              </a:rPr>
              <a:t>Участие кадастровых инженеров РТ</a:t>
            </a:r>
            <a:br>
              <a:rPr lang="ru-RU" sz="3100" b="1" i="1" dirty="0">
                <a:solidFill>
                  <a:srgbClr val="000066"/>
                </a:solidFill>
              </a:rPr>
            </a:br>
            <a:r>
              <a:rPr lang="ru-RU" sz="3100" b="1" i="1" dirty="0">
                <a:solidFill>
                  <a:srgbClr val="000066"/>
                </a:solidFill>
              </a:rPr>
              <a:t>в реализации республиканских и федеральных программ в городах и районах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000066"/>
                </a:solidFill>
                <a:latin typeface="+mj-lt"/>
              </a:rPr>
              <a:t>Предоставление земельных участков в собственность многодетным </a:t>
            </a:r>
            <a:r>
              <a:rPr lang="ru-RU" dirty="0" smtClean="0">
                <a:solidFill>
                  <a:srgbClr val="000066"/>
                </a:solidFill>
                <a:latin typeface="+mj-lt"/>
              </a:rPr>
              <a:t>семьям</a:t>
            </a:r>
          </a:p>
          <a:p>
            <a:r>
              <a:rPr lang="ru-RU" dirty="0">
                <a:solidFill>
                  <a:srgbClr val="000066"/>
                </a:solidFill>
                <a:latin typeface="+mj-lt"/>
              </a:rPr>
              <a:t>Федеральная программа "Доступное и комфортное жилье - гражданам России" и республиканская программа строительства жилья по социальной </a:t>
            </a:r>
            <a:r>
              <a:rPr lang="ru-RU" dirty="0" smtClean="0">
                <a:solidFill>
                  <a:srgbClr val="000066"/>
                </a:solidFill>
                <a:latin typeface="+mj-lt"/>
              </a:rPr>
              <a:t>ипотеке</a:t>
            </a:r>
          </a:p>
          <a:p>
            <a:r>
              <a:rPr lang="ru-RU" dirty="0">
                <a:solidFill>
                  <a:srgbClr val="000066"/>
                </a:solidFill>
                <a:latin typeface="+mj-lt"/>
              </a:rPr>
              <a:t>Республиканские программы по строительству объектов социальной и культурной сферы (клубы, детские дошкольные учреждения и т.д.)</a:t>
            </a:r>
          </a:p>
          <a:p>
            <a:r>
              <a:rPr lang="ru-RU" dirty="0">
                <a:solidFill>
                  <a:srgbClr val="000066"/>
                </a:solidFill>
                <a:latin typeface="+mj-lt"/>
              </a:rPr>
              <a:t>Оформление земельных участков под многоквартирными </a:t>
            </a:r>
            <a:r>
              <a:rPr lang="ru-RU" dirty="0" smtClean="0">
                <a:solidFill>
                  <a:srgbClr val="000066"/>
                </a:solidFill>
                <a:latin typeface="+mj-lt"/>
              </a:rPr>
              <a:t>домами</a:t>
            </a:r>
          </a:p>
          <a:p>
            <a:r>
              <a:rPr lang="ru-RU" dirty="0">
                <a:solidFill>
                  <a:srgbClr val="000066"/>
                </a:solidFill>
                <a:latin typeface="+mj-lt"/>
              </a:rPr>
              <a:t>Выявление и постановка на кадастровый учет пустующих земельных массивов </a:t>
            </a:r>
          </a:p>
        </p:txBody>
      </p:sp>
    </p:spTree>
    <p:extLst>
      <p:ext uri="{BB962C8B-B14F-4D97-AF65-F5344CB8AC3E}">
        <p14:creationId xmlns:p14="http://schemas.microsoft.com/office/powerpoint/2010/main" val="73847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Муниципальные  районы  РТ, </a:t>
            </a:r>
            <a:r>
              <a:rPr lang="ru-RU" sz="2400" b="1" i="1" dirty="0" smtClean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имеющие максимальный процент членства кадастровых инженеров в  СРО НП </a:t>
            </a:r>
            <a:r>
              <a:rPr lang="ru-RU" sz="2400" b="1" i="1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ОКИ РТ</a:t>
            </a:r>
            <a:endParaRPr lang="ru-RU" sz="2400" b="1" i="1" dirty="0">
              <a:solidFill>
                <a:srgbClr val="000066"/>
              </a:solidFill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400848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583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06092" y="157207"/>
            <a:ext cx="8712968" cy="89552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dirty="0" smtClean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Муниципальные  районы  РТ,  имеющие минимальный процент членства кадастровых инженеров в СРО НП ОКИ РТ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354756"/>
              </p:ext>
            </p:extLst>
          </p:nvPr>
        </p:nvGraphicFramePr>
        <p:xfrm>
          <a:off x="0" y="1196752"/>
          <a:ext cx="9124950" cy="488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225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300" b="1" i="1" dirty="0">
                <a:solidFill>
                  <a:srgbClr val="000066"/>
                </a:solidFill>
              </a:rPr>
              <a:t>Эффективность работы кадастровых инженеров Республики Татарстан за 2013 год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827233"/>
              </p:ext>
            </p:extLst>
          </p:nvPr>
        </p:nvGraphicFramePr>
        <p:xfrm>
          <a:off x="323527" y="1628800"/>
          <a:ext cx="8496945" cy="4331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4899"/>
                <a:gridCol w="2162859"/>
                <a:gridCol w="1775337"/>
                <a:gridCol w="1391706"/>
                <a:gridCol w="1622144"/>
              </a:tblGrid>
              <a:tr h="1091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завершенных заявлений в 2013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отказов  в 2013 г.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Доля отказов, в 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Эффективность деятельности кадастровых инженеров РТ, в 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76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Земельные участки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100 490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24436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24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76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76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ОКСы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403 814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20034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5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95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76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Всего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504 </a:t>
                      </a:r>
                      <a:r>
                        <a:rPr lang="ru-RU" sz="2000" b="1" dirty="0" smtClean="0">
                          <a:effectLst/>
                        </a:rPr>
                        <a:t>304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44470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9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91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0714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0066"/>
                </a:solidFill>
              </a:rPr>
              <a:t>Обучение и повышение квалификации кадастровых инженеров. Контроль за деятельностью кадастровых инженеров.</a:t>
            </a:r>
            <a:br>
              <a:rPr lang="ru-RU" sz="3200" b="1" i="1" dirty="0" smtClean="0">
                <a:solidFill>
                  <a:srgbClr val="000066"/>
                </a:solidFill>
              </a:rPr>
            </a:br>
            <a:r>
              <a:rPr lang="ru-RU" sz="2400" b="1" i="1" dirty="0" smtClean="0">
                <a:solidFill>
                  <a:srgbClr val="000066"/>
                </a:solidFill>
              </a:rPr>
              <a:t> (данные за 2013 год)</a:t>
            </a:r>
            <a:endParaRPr lang="ru-RU" sz="2400" b="1" i="1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36912"/>
            <a:ext cx="8784976" cy="3489251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0066"/>
                </a:solidFill>
              </a:rPr>
              <a:t>Проведено обучающих семинаров для кадастровых инженеров – </a:t>
            </a:r>
            <a:r>
              <a:rPr lang="ru-RU" sz="2400" b="1" dirty="0" smtClean="0">
                <a:solidFill>
                  <a:srgbClr val="000066"/>
                </a:solidFill>
              </a:rPr>
              <a:t>10</a:t>
            </a:r>
          </a:p>
          <a:p>
            <a:r>
              <a:rPr lang="ru-RU" sz="2400" dirty="0" smtClean="0">
                <a:solidFill>
                  <a:srgbClr val="000066"/>
                </a:solidFill>
              </a:rPr>
              <a:t>Проведено заседаний квалификационной комиссии по аттестации кадастровых инженеров – </a:t>
            </a:r>
            <a:r>
              <a:rPr lang="ru-RU" sz="2400" b="1" dirty="0" smtClean="0">
                <a:solidFill>
                  <a:srgbClr val="000066"/>
                </a:solidFill>
              </a:rPr>
              <a:t>12</a:t>
            </a:r>
          </a:p>
          <a:p>
            <a:r>
              <a:rPr lang="ru-RU" sz="2400" dirty="0" smtClean="0">
                <a:solidFill>
                  <a:srgbClr val="000066"/>
                </a:solidFill>
              </a:rPr>
              <a:t>Приняло участие в экзаменах – </a:t>
            </a:r>
            <a:r>
              <a:rPr lang="ru-RU" sz="2400" b="1" dirty="0" smtClean="0">
                <a:solidFill>
                  <a:srgbClr val="000066"/>
                </a:solidFill>
              </a:rPr>
              <a:t>188</a:t>
            </a:r>
            <a:r>
              <a:rPr lang="ru-RU" sz="2400" dirty="0" smtClean="0">
                <a:solidFill>
                  <a:srgbClr val="000066"/>
                </a:solidFill>
              </a:rPr>
              <a:t> человек</a:t>
            </a:r>
          </a:p>
          <a:p>
            <a:r>
              <a:rPr lang="ru-RU" sz="2400" dirty="0" smtClean="0">
                <a:solidFill>
                  <a:srgbClr val="000066"/>
                </a:solidFill>
              </a:rPr>
              <a:t>Сдали экзамен – </a:t>
            </a:r>
            <a:r>
              <a:rPr lang="ru-RU" sz="2400" b="1" dirty="0" smtClean="0">
                <a:solidFill>
                  <a:srgbClr val="000066"/>
                </a:solidFill>
              </a:rPr>
              <a:t>99</a:t>
            </a:r>
            <a:r>
              <a:rPr lang="ru-RU" sz="2400" dirty="0" smtClean="0">
                <a:solidFill>
                  <a:srgbClr val="000066"/>
                </a:solidFill>
              </a:rPr>
              <a:t> человек</a:t>
            </a:r>
          </a:p>
          <a:p>
            <a:r>
              <a:rPr lang="ru-RU" sz="2400" dirty="0" smtClean="0">
                <a:solidFill>
                  <a:srgbClr val="000066"/>
                </a:solidFill>
              </a:rPr>
              <a:t>Лишено аттестатов – </a:t>
            </a:r>
            <a:r>
              <a:rPr lang="ru-RU" sz="2400" b="1" dirty="0" smtClean="0">
                <a:solidFill>
                  <a:srgbClr val="000066"/>
                </a:solidFill>
              </a:rPr>
              <a:t>7</a:t>
            </a:r>
            <a:r>
              <a:rPr lang="ru-RU" sz="2400" dirty="0" smtClean="0">
                <a:solidFill>
                  <a:srgbClr val="000066"/>
                </a:solidFill>
              </a:rPr>
              <a:t> кадастровых инженеров</a:t>
            </a:r>
            <a:endParaRPr lang="ru-RU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3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0066"/>
                </a:solidFill>
              </a:rPr>
              <a:t>Кадастровые инженеры РТ, лишенные аттестатов в 2013 году</a:t>
            </a:r>
            <a:endParaRPr lang="ru-RU" sz="3600" b="1" i="1" dirty="0">
              <a:solidFill>
                <a:srgbClr val="000066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356827"/>
              </p:ext>
            </p:extLst>
          </p:nvPr>
        </p:nvGraphicFramePr>
        <p:xfrm>
          <a:off x="539552" y="1916829"/>
          <a:ext cx="8208911" cy="4172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1444"/>
                <a:gridCol w="1967028"/>
                <a:gridCol w="1944216"/>
                <a:gridCol w="2016223"/>
              </a:tblGrid>
              <a:tr h="648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Кадастровый инженер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№ </a:t>
                      </a:r>
                      <a:r>
                        <a:rPr lang="ru-RU" sz="1800" dirty="0" err="1" smtClean="0">
                          <a:effectLst/>
                        </a:rPr>
                        <a:t>квал</a:t>
                      </a:r>
                      <a:r>
                        <a:rPr lang="ru-RU" sz="1800" dirty="0" smtClean="0">
                          <a:effectLst/>
                        </a:rPr>
                        <a:t>. </a:t>
                      </a:r>
                      <a:r>
                        <a:rPr lang="ru-RU" sz="1800" dirty="0">
                          <a:effectLst/>
                        </a:rPr>
                        <a:t>аттестата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решений об отказе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Район (город)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Замалеев</a:t>
                      </a:r>
                      <a:r>
                        <a:rPr lang="ru-RU" sz="1800" b="1" dirty="0">
                          <a:effectLst/>
                        </a:rPr>
                        <a:t> А.Р.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16-11-255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19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Казань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Иванова С.Н.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16-10-122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Пестрецы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Исламова Г.Р.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16-10-85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Казань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Шайхиева</a:t>
                      </a:r>
                      <a:r>
                        <a:rPr lang="ru-RU" sz="1800" b="1" dirty="0">
                          <a:effectLst/>
                        </a:rPr>
                        <a:t> А.А.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16-11-422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Казань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Сирязеева</a:t>
                      </a:r>
                      <a:r>
                        <a:rPr lang="ru-RU" sz="1800" b="1" dirty="0">
                          <a:effectLst/>
                        </a:rPr>
                        <a:t> А.А.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16-11-379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14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Казань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Чечкова</a:t>
                      </a:r>
                      <a:r>
                        <a:rPr lang="ru-RU" sz="1800" b="1" dirty="0">
                          <a:effectLst/>
                        </a:rPr>
                        <a:t> Е.А.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16-10-129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Буинск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0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Мишин Ю.А.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16-10-73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14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Казань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8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2309118"/>
          </a:xfrm>
        </p:spPr>
        <p:txBody>
          <a:bodyPr>
            <a:normAutofit/>
          </a:bodyPr>
          <a:lstStyle/>
          <a:p>
            <a:r>
              <a:rPr lang="ru-RU" sz="2900" b="1" i="1" dirty="0" smtClean="0">
                <a:solidFill>
                  <a:srgbClr val="000066"/>
                </a:solidFill>
                <a:cs typeface="Times New Roman" pitchFamily="18" charset="0"/>
              </a:rPr>
              <a:t>Предельные максимальные цены на кадастровые работы в Республике Татарстан</a:t>
            </a:r>
            <a:r>
              <a:rPr lang="ru-RU" sz="2700" i="1" dirty="0" smtClean="0">
                <a:solidFill>
                  <a:srgbClr val="000066"/>
                </a:solidFill>
                <a:cs typeface="Times New Roman" pitchFamily="18" charset="0"/>
              </a:rPr>
              <a:t/>
            </a:r>
            <a:br>
              <a:rPr lang="ru-RU" sz="2700" i="1" dirty="0" smtClean="0">
                <a:solidFill>
                  <a:srgbClr val="000066"/>
                </a:solidFill>
                <a:cs typeface="Times New Roman" pitchFamily="18" charset="0"/>
              </a:rPr>
            </a:br>
            <a:r>
              <a:rPr lang="ru-RU" sz="3600" i="1" dirty="0" smtClean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66"/>
                </a:solidFill>
              </a:rPr>
              <a:t>Постановление Правления Комитета Республики Татарстан по тарифам</a:t>
            </a:r>
            <a:br>
              <a:rPr lang="ru-RU" sz="1800" dirty="0" smtClean="0">
                <a:solidFill>
                  <a:srgbClr val="000066"/>
                </a:solidFill>
              </a:rPr>
            </a:br>
            <a:r>
              <a:rPr lang="ru-RU" sz="1800" dirty="0" smtClean="0">
                <a:solidFill>
                  <a:srgbClr val="000066"/>
                </a:solidFill>
              </a:rPr>
              <a:t>от 18 декабря 2009г. №9-10/</a:t>
            </a:r>
            <a:r>
              <a:rPr lang="ru-RU" sz="1800" dirty="0" err="1" smtClean="0">
                <a:solidFill>
                  <a:srgbClr val="000066"/>
                </a:solidFill>
              </a:rPr>
              <a:t>нпс</a:t>
            </a:r>
            <a:r>
              <a:rPr lang="ru-RU" sz="1800" i="1" dirty="0" smtClean="0">
                <a:solidFill>
                  <a:srgbClr val="000066"/>
                </a:solidFill>
              </a:rPr>
              <a:t/>
            </a:r>
            <a:br>
              <a:rPr lang="ru-RU" sz="1800" i="1" dirty="0" smtClean="0">
                <a:solidFill>
                  <a:srgbClr val="000066"/>
                </a:solidFill>
              </a:rPr>
            </a:b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995164"/>
              </p:ext>
            </p:extLst>
          </p:nvPr>
        </p:nvGraphicFramePr>
        <p:xfrm>
          <a:off x="467544" y="1916832"/>
          <a:ext cx="8280924" cy="46456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048"/>
                <a:gridCol w="2709830"/>
                <a:gridCol w="941752"/>
                <a:gridCol w="941014"/>
                <a:gridCol w="841378"/>
                <a:gridCol w="841378"/>
                <a:gridCol w="841378"/>
                <a:gridCol w="732146"/>
              </a:tblGrid>
              <a:tr h="128788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</a:t>
                      </a:r>
                      <a:r>
                        <a:rPr lang="ru-RU" sz="1400" dirty="0" smtClean="0">
                          <a:effectLst/>
                        </a:rPr>
                        <a:t>п/п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Земельные участки. предназначенные для: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городах, административных центрах муниципальных районов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сельских населенных пунктах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Вне границ населенных пунктов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19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 руб., без НДС*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 руб., с НДС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 руб., без НДС*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 руб., с НДС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 руб., без НДС*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Цена руб., с НДС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8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Ведение личного подсобного хозяйства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3 255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3 841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2 683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3 166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3 541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4 179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8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Индивидуального жилищного строительства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3 255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3 841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2 683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3 166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3 541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4 179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8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Индивидуального гаражного строительства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2 910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3 433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2 407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2 840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3 161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3 730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3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Огородничества, садоводства, дачного хозяйства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3 120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3 681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2 575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3 038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3 392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4 003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55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000066"/>
                </a:solidFill>
              </a:rPr>
              <a:t>Спасибо за внимание!</a:t>
            </a:r>
            <a:endParaRPr lang="ru-RU" sz="5400" i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48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499</Words>
  <Application>Microsoft Office PowerPoint</Application>
  <PresentationFormat>Экран (4:3)</PresentationFormat>
  <Paragraphs>141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Основные проблемы деятельности кадастровых инженеров  Республики Татарстан </vt:lpstr>
      <vt:lpstr> Кадастровые инженеры в  Республике Татарстан на 01.01.2014</vt:lpstr>
      <vt:lpstr>Презентация PowerPoint</vt:lpstr>
      <vt:lpstr>Участие кадастровых инженеров РТ в реализации республиканских и федеральных программ в городах и районах </vt:lpstr>
      <vt:lpstr>Муниципальные  районы  РТ, имеющие максимальный процент членства кадастровых инженеров в  СРО НП ОКИ РТ</vt:lpstr>
      <vt:lpstr>Презентация PowerPoint</vt:lpstr>
      <vt:lpstr>Эффективность работы кадастровых инженеров Республики Татарстан за 2013 год </vt:lpstr>
      <vt:lpstr>Обучение и повышение квалификации кадастровых инженеров. Контроль за деятельностью кадастровых инженеров.  (данные за 2013 год)</vt:lpstr>
      <vt:lpstr>Кадастровые инженеры РТ, лишенные аттестатов в 2013 году</vt:lpstr>
      <vt:lpstr>Предельные максимальные цены на кадастровые работы в Республике Татарстан  Постановление Правления Комитета Республики Татарстан по тарифам от 18 декабря 2009г. №9-10/нпс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49</cp:revision>
  <cp:lastPrinted>2014-01-22T07:03:16Z</cp:lastPrinted>
  <dcterms:created xsi:type="dcterms:W3CDTF">2014-01-16T05:26:51Z</dcterms:created>
  <dcterms:modified xsi:type="dcterms:W3CDTF">2014-01-30T06:18:01Z</dcterms:modified>
</cp:coreProperties>
</file>